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62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dvprasad\Desktop\IndianM&#8206;illet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dvprasad\Desktop\IndianM&#8206;ille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9D-43E3-9AE8-0CC826C772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9D-43E3-9AE8-0CC826C772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9D-43E3-9AE8-0CC826C772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9D-43E3-9AE8-0CC826C772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9D-43E3-9AE8-0CC826C7724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C9D-43E3-9AE8-0CC826C7724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C9D-43E3-9AE8-0CC826C7724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C9D-43E3-9AE8-0CC826C7724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C9D-43E3-9AE8-0CC826C77246}"/>
              </c:ext>
            </c:extLst>
          </c:dPt>
          <c:dLbls>
            <c:dLbl>
              <c:idx val="4"/>
              <c:layout>
                <c:manualLayout>
                  <c:x val="9.5006243668198549E-3"/>
                  <c:y val="-0.1377464549810962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C9D-43E3-9AE8-0CC826C77246}"/>
                </c:ext>
              </c:extLst>
            </c:dLbl>
            <c:dLbl>
              <c:idx val="6"/>
              <c:layout>
                <c:manualLayout>
                  <c:x val="-5.7066229628217259E-2"/>
                  <c:y val="-5.635103946591638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C9D-43E3-9AE8-0CC826C77246}"/>
                </c:ext>
              </c:extLst>
            </c:dLbl>
            <c:dLbl>
              <c:idx val="8"/>
              <c:layout>
                <c:manualLayout>
                  <c:x val="9.9260823653643082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C9D-43E3-9AE8-0CC826C7724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SorghumGraphs!$E$71:$E$79</c:f>
              <c:strCache>
                <c:ptCount val="9"/>
                <c:pt idx="0">
                  <c:v>Karnataka</c:v>
                </c:pt>
                <c:pt idx="1">
                  <c:v>Maharashtra</c:v>
                </c:pt>
                <c:pt idx="2">
                  <c:v>Tamil Nadu</c:v>
                </c:pt>
                <c:pt idx="3">
                  <c:v>Rajasthan</c:v>
                </c:pt>
                <c:pt idx="4">
                  <c:v>Andhra Pradesh</c:v>
                </c:pt>
                <c:pt idx="5">
                  <c:v>Madhya Pradesh</c:v>
                </c:pt>
                <c:pt idx="6">
                  <c:v>Uttar Pradesh</c:v>
                </c:pt>
                <c:pt idx="7">
                  <c:v>Gujarat</c:v>
                </c:pt>
                <c:pt idx="8">
                  <c:v>Others</c:v>
                </c:pt>
              </c:strCache>
            </c:strRef>
          </c:cat>
          <c:val>
            <c:numRef>
              <c:f>SorghumGraphs!$F$71:$F$79</c:f>
              <c:numCache>
                <c:formatCode>General</c:formatCode>
                <c:ptCount val="9"/>
                <c:pt idx="0">
                  <c:v>0.91</c:v>
                </c:pt>
                <c:pt idx="1">
                  <c:v>0.86</c:v>
                </c:pt>
                <c:pt idx="2">
                  <c:v>0.49</c:v>
                </c:pt>
                <c:pt idx="3">
                  <c:v>0.47</c:v>
                </c:pt>
                <c:pt idx="4">
                  <c:v>0.35</c:v>
                </c:pt>
                <c:pt idx="5">
                  <c:v>0.31</c:v>
                </c:pt>
                <c:pt idx="6">
                  <c:v>0.18</c:v>
                </c:pt>
                <c:pt idx="7">
                  <c:v>0.1</c:v>
                </c:pt>
                <c:pt idx="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C9D-43E3-9AE8-0CC826C772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Combined!$B$3</c:f>
              <c:strCache>
                <c:ptCount val="1"/>
                <c:pt idx="0">
                  <c:v>Millet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Combined!$C$2:$H$2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Combined!$C$3:$H$3</c:f>
              <c:numCache>
                <c:formatCode>General</c:formatCode>
                <c:ptCount val="6"/>
                <c:pt idx="0">
                  <c:v>3.63</c:v>
                </c:pt>
                <c:pt idx="1">
                  <c:v>4.46</c:v>
                </c:pt>
                <c:pt idx="2">
                  <c:v>3.53</c:v>
                </c:pt>
                <c:pt idx="3">
                  <c:v>4.16</c:v>
                </c:pt>
                <c:pt idx="4">
                  <c:v>3.75</c:v>
                </c:pt>
                <c:pt idx="5">
                  <c:v>3.81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A5-43E2-B1D9-EBE0E94DBC36}"/>
            </c:ext>
          </c:extLst>
        </c:ser>
        <c:ser>
          <c:idx val="1"/>
          <c:order val="1"/>
          <c:tx>
            <c:strRef>
              <c:f>Combined!$B$4</c:f>
              <c:strCache>
                <c:ptCount val="1"/>
                <c:pt idx="0">
                  <c:v>Sorghum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Combined!$C$2:$H$2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Combined!$C$4:$H$4</c:f>
              <c:numCache>
                <c:formatCode>General</c:formatCode>
                <c:ptCount val="6"/>
                <c:pt idx="0">
                  <c:v>0.36</c:v>
                </c:pt>
                <c:pt idx="1">
                  <c:v>0.38</c:v>
                </c:pt>
                <c:pt idx="2">
                  <c:v>0.34</c:v>
                </c:pt>
                <c:pt idx="3">
                  <c:v>0.35</c:v>
                </c:pt>
                <c:pt idx="4">
                  <c:v>0.3</c:v>
                </c:pt>
                <c:pt idx="5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A5-43E2-B1D9-EBE0E94DB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13246543"/>
        <c:axId val="1813262351"/>
      </c:barChart>
      <c:catAx>
        <c:axId val="1813246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262351"/>
        <c:crosses val="autoZero"/>
        <c:auto val="1"/>
        <c:lblAlgn val="ctr"/>
        <c:lblOffset val="100"/>
        <c:noMultiLvlLbl val="0"/>
      </c:catAx>
      <c:valAx>
        <c:axId val="1813262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246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 i="0" baseline="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Combined!$B$16</c:f>
              <c:strCache>
                <c:ptCount val="1"/>
                <c:pt idx="0">
                  <c:v>Millet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Combined!$C$15:$H$15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Combined!$C$16:$H$16</c:f>
              <c:numCache>
                <c:formatCode>General</c:formatCode>
                <c:ptCount val="6"/>
                <c:pt idx="0">
                  <c:v>0.33</c:v>
                </c:pt>
                <c:pt idx="1">
                  <c:v>0.25</c:v>
                </c:pt>
                <c:pt idx="2">
                  <c:v>0.15</c:v>
                </c:pt>
                <c:pt idx="3">
                  <c:v>0.26</c:v>
                </c:pt>
                <c:pt idx="4">
                  <c:v>0.28999999999999998</c:v>
                </c:pt>
                <c:pt idx="5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4D-46F8-AFC4-22F02E21C0E7}"/>
            </c:ext>
          </c:extLst>
        </c:ser>
        <c:ser>
          <c:idx val="1"/>
          <c:order val="1"/>
          <c:tx>
            <c:strRef>
              <c:f>Combined!$B$17</c:f>
              <c:strCache>
                <c:ptCount val="1"/>
                <c:pt idx="0">
                  <c:v>Sorghum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Combined!$C$15:$H$15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Combined!$C$17:$H$17</c:f>
              <c:numCache>
                <c:formatCode>General</c:formatCode>
                <c:ptCount val="6"/>
                <c:pt idx="0">
                  <c:v>1.32</c:v>
                </c:pt>
                <c:pt idx="1">
                  <c:v>1.17</c:v>
                </c:pt>
                <c:pt idx="2">
                  <c:v>0.96</c:v>
                </c:pt>
                <c:pt idx="3">
                  <c:v>0.85</c:v>
                </c:pt>
                <c:pt idx="4">
                  <c:v>1.1399999999999999</c:v>
                </c:pt>
                <c:pt idx="5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4D-46F8-AFC4-22F02E21C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13244879"/>
        <c:axId val="1813249455"/>
      </c:barChart>
      <c:catAx>
        <c:axId val="1813244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249455"/>
        <c:crosses val="autoZero"/>
        <c:auto val="1"/>
        <c:lblAlgn val="ctr"/>
        <c:lblOffset val="100"/>
        <c:noMultiLvlLbl val="0"/>
      </c:catAx>
      <c:valAx>
        <c:axId val="1813249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244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 i="0" baseline="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Combined!$A$51</c:f>
              <c:strCache>
                <c:ptCount val="1"/>
                <c:pt idx="0">
                  <c:v>Millet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Combined!$B$50:$F$50</c:f>
              <c:strCache>
                <c:ptCount val="5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Combined!$B$51:$F$51</c:f>
              <c:numCache>
                <c:formatCode>General</c:formatCode>
                <c:ptCount val="5"/>
                <c:pt idx="0">
                  <c:v>0.33</c:v>
                </c:pt>
                <c:pt idx="1">
                  <c:v>0.25</c:v>
                </c:pt>
                <c:pt idx="2">
                  <c:v>0.15</c:v>
                </c:pt>
                <c:pt idx="3">
                  <c:v>0.26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9A-4C47-AE54-5030D37A30CA}"/>
            </c:ext>
          </c:extLst>
        </c:ser>
        <c:ser>
          <c:idx val="1"/>
          <c:order val="1"/>
          <c:tx>
            <c:strRef>
              <c:f>Combined!$A$52</c:f>
              <c:strCache>
                <c:ptCount val="1"/>
                <c:pt idx="0">
                  <c:v>Sorghum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Combined!$B$50:$F$50</c:f>
              <c:strCache>
                <c:ptCount val="5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Combined!$B$52:$F$52</c:f>
              <c:numCache>
                <c:formatCode>General</c:formatCode>
                <c:ptCount val="5"/>
                <c:pt idx="0">
                  <c:v>1.32</c:v>
                </c:pt>
                <c:pt idx="1">
                  <c:v>1.17</c:v>
                </c:pt>
                <c:pt idx="2">
                  <c:v>0.96</c:v>
                </c:pt>
                <c:pt idx="3">
                  <c:v>0.85</c:v>
                </c:pt>
                <c:pt idx="4">
                  <c:v>1.1399999999999999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9A-4C47-AE54-5030D37A30CA}"/>
            </c:ext>
          </c:extLst>
        </c:ser>
        <c:ser>
          <c:idx val="2"/>
          <c:order val="2"/>
          <c:tx>
            <c:strRef>
              <c:f>Combined!$A$53</c:f>
              <c:strCache>
                <c:ptCount val="1"/>
                <c:pt idx="0">
                  <c:v>Finger Millet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Combined!$B$50:$F$50</c:f>
              <c:strCache>
                <c:ptCount val="5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Combined!$B$53:$F$53</c:f>
              <c:numCache>
                <c:formatCode>General</c:formatCode>
                <c:ptCount val="5"/>
                <c:pt idx="0">
                  <c:v>1.18</c:v>
                </c:pt>
                <c:pt idx="1">
                  <c:v>1.3</c:v>
                </c:pt>
                <c:pt idx="2">
                  <c:v>1.19</c:v>
                </c:pt>
                <c:pt idx="3">
                  <c:v>0.86</c:v>
                </c:pt>
                <c:pt idx="4">
                  <c:v>1.29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9A-4C47-AE54-5030D37A30CA}"/>
            </c:ext>
          </c:extLst>
        </c:ser>
        <c:ser>
          <c:idx val="3"/>
          <c:order val="3"/>
          <c:tx>
            <c:strRef>
              <c:f>Combined!$A$54</c:f>
              <c:strCache>
                <c:ptCount val="1"/>
                <c:pt idx="0">
                  <c:v>Small Millets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Combined!$B$50:$F$50</c:f>
              <c:strCache>
                <c:ptCount val="5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Combined!$B$54:$F$54</c:f>
              <c:numCache>
                <c:formatCode>General</c:formatCode>
                <c:ptCount val="5"/>
                <c:pt idx="0">
                  <c:v>1.2999999999999999E-2</c:v>
                </c:pt>
                <c:pt idx="1">
                  <c:v>1.2E-2</c:v>
                </c:pt>
                <c:pt idx="2">
                  <c:v>1.6E-2</c:v>
                </c:pt>
                <c:pt idx="3">
                  <c:v>7.0000000000000001E-3</c:v>
                </c:pt>
                <c:pt idx="4">
                  <c:v>2.5999999999999999E-2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9A-4C47-AE54-5030D37A3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3254031"/>
        <c:axId val="1813266511"/>
      </c:barChart>
      <c:catAx>
        <c:axId val="1813254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266511"/>
        <c:crosses val="autoZero"/>
        <c:auto val="1"/>
        <c:lblAlgn val="ctr"/>
        <c:lblOffset val="100"/>
        <c:noMultiLvlLbl val="0"/>
      </c:catAx>
      <c:valAx>
        <c:axId val="1813266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2540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5B-43FB-836C-0AF7A6A2221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5B-43FB-836C-0AF7A6A2221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5B-43FB-836C-0AF7A6A2221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5B-43FB-836C-0AF7A6A2221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5B-43FB-836C-0AF7A6A2221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B5B-43FB-836C-0AF7A6A2221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B5B-43FB-836C-0AF7A6A2221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B5B-43FB-836C-0AF7A6A22214}"/>
              </c:ext>
            </c:extLst>
          </c:dPt>
          <c:dLbls>
            <c:dLbl>
              <c:idx val="3"/>
              <c:layout>
                <c:manualLayout>
                  <c:x val="-5.5354993983152828E-2"/>
                  <c:y val="9.607683726147223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B5B-43FB-836C-0AF7A6A22214}"/>
                </c:ext>
              </c:extLst>
            </c:dLbl>
            <c:dLbl>
              <c:idx val="4"/>
              <c:layout>
                <c:manualLayout>
                  <c:x val="-0.12600054957029289"/>
                  <c:y val="0.1954697123444362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B5B-43FB-836C-0AF7A6A22214}"/>
                </c:ext>
              </c:extLst>
            </c:dLbl>
            <c:dLbl>
              <c:idx val="5"/>
              <c:layout>
                <c:manualLayout>
                  <c:x val="-0.12667478684531061"/>
                  <c:y val="4.60905349794238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B5B-43FB-836C-0AF7A6A22214}"/>
                </c:ext>
              </c:extLst>
            </c:dLbl>
            <c:dLbl>
              <c:idx val="7"/>
              <c:layout>
                <c:manualLayout>
                  <c:x val="0.13398294762484775"/>
                  <c:y val="-1.1788272600018511E-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B5B-43FB-836C-0AF7A6A22214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'Millet Graphics'!$A$2:$A$9</c:f>
              <c:strCache>
                <c:ptCount val="8"/>
                <c:pt idx="0">
                  <c:v>Rajasthan</c:v>
                </c:pt>
                <c:pt idx="1">
                  <c:v>Uttar Pradesh</c:v>
                </c:pt>
                <c:pt idx="2">
                  <c:v>Haryana</c:v>
                </c:pt>
                <c:pt idx="3">
                  <c:v>Gujarat</c:v>
                </c:pt>
                <c:pt idx="4">
                  <c:v>Madhya Pradesh</c:v>
                </c:pt>
                <c:pt idx="5">
                  <c:v>Maharashtra</c:v>
                </c:pt>
                <c:pt idx="6">
                  <c:v>Karnataka</c:v>
                </c:pt>
                <c:pt idx="7">
                  <c:v>Others</c:v>
                </c:pt>
              </c:strCache>
            </c:strRef>
          </c:cat>
          <c:val>
            <c:numRef>
              <c:f>'Millet Graphics'!$B$2:$B$9</c:f>
              <c:numCache>
                <c:formatCode>General</c:formatCode>
                <c:ptCount val="8"/>
                <c:pt idx="0">
                  <c:v>3.81</c:v>
                </c:pt>
                <c:pt idx="1">
                  <c:v>1.78</c:v>
                </c:pt>
                <c:pt idx="2">
                  <c:v>0.88</c:v>
                </c:pt>
                <c:pt idx="3">
                  <c:v>0.83</c:v>
                </c:pt>
                <c:pt idx="4">
                  <c:v>0.63</c:v>
                </c:pt>
                <c:pt idx="5">
                  <c:v>0.31</c:v>
                </c:pt>
                <c:pt idx="6">
                  <c:v>0.18</c:v>
                </c:pt>
                <c:pt idx="7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B5B-43FB-836C-0AF7A6A222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13478647336915"/>
          <c:y val="9.0159490701960124E-2"/>
          <c:w val="0.77772243504526972"/>
          <c:h val="0.8281916568939521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E263-4B6A-BE46-E7D5D3DDB154}"/>
              </c:ext>
            </c:extLst>
          </c:dPt>
          <c:dLbls>
            <c:dLbl>
              <c:idx val="1"/>
              <c:layout>
                <c:manualLayout>
                  <c:x val="6.7117977359844636E-2"/>
                  <c:y val="3.65605521430241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263-4B6A-BE46-E7D5D3DDB154}"/>
                </c:ext>
              </c:extLst>
            </c:dLbl>
            <c:dLbl>
              <c:idx val="2"/>
              <c:layout>
                <c:manualLayout>
                  <c:x val="0.15832958761809504"/>
                  <c:y val="8.043321471465304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263-4B6A-BE46-E7D5D3DDB15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63-4B6A-BE46-E7D5D3DDB154}"/>
                </c:ext>
              </c:extLst>
            </c:dLbl>
            <c:dLbl>
              <c:idx val="5"/>
              <c:layout>
                <c:manualLayout>
                  <c:x val="1.8930711563033102E-2"/>
                  <c:y val="-5.605951328597039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263-4B6A-BE46-E7D5D3DDB154}"/>
                </c:ext>
              </c:extLst>
            </c:dLbl>
            <c:dLbl>
              <c:idx val="6"/>
              <c:layout>
                <c:manualLayout>
                  <c:x val="2.5814606676863323E-2"/>
                  <c:y val="-5.1184773000233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263-4B6A-BE46-E7D5D3DDB154}"/>
                </c:ext>
              </c:extLst>
            </c:dLbl>
            <c:dLbl>
              <c:idx val="7"/>
              <c:layout>
                <c:manualLayout>
                  <c:x val="-6.8838951138302197E-3"/>
                  <c:y val="5.362214314310203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263-4B6A-BE46-E7D5D3DDB154}"/>
                </c:ext>
              </c:extLst>
            </c:dLbl>
            <c:dLbl>
              <c:idx val="8"/>
              <c:layout>
                <c:manualLayout>
                  <c:x val="-6.8838951138302197E-3"/>
                  <c:y val="0.109681656429072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263-4B6A-BE46-E7D5D3DDB154}"/>
                </c:ext>
              </c:extLst>
            </c:dLbl>
            <c:dLbl>
              <c:idx val="10"/>
              <c:layout>
                <c:manualLayout>
                  <c:x val="-1.5488764006118002E-2"/>
                  <c:y val="0.114556396714808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E263-4B6A-BE46-E7D5D3DDB15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263-4B6A-BE46-E7D5D3DDB154}"/>
                </c:ext>
              </c:extLst>
            </c:dLbl>
            <c:dLbl>
              <c:idx val="12"/>
              <c:layout>
                <c:manualLayout>
                  <c:x val="-1.720973778457555E-2"/>
                  <c:y val="0.1145563967148088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E263-4B6A-BE46-E7D5D3DDB154}"/>
                </c:ext>
              </c:extLst>
            </c:dLbl>
            <c:dLbl>
              <c:idx val="13"/>
              <c:layout>
                <c:manualLayout>
                  <c:x val="-6.1955056024471995E-2"/>
                  <c:y val="2.924844171441924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E263-4B6A-BE46-E7D5D3DDB154}"/>
                </c:ext>
              </c:extLst>
            </c:dLbl>
            <c:dLbl>
              <c:idx val="14"/>
              <c:layout>
                <c:manualLayout>
                  <c:x val="-5.1629213353726645E-3"/>
                  <c:y val="7.312110428604822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E263-4B6A-BE46-E7D5D3DDB154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263-4B6A-BE46-E7D5D3DDB154}"/>
                </c:ext>
              </c:extLst>
            </c:dLbl>
            <c:dLbl>
              <c:idx val="16"/>
              <c:layout>
                <c:manualLayout>
                  <c:x val="-0.11358426937819863"/>
                  <c:y val="3.168581185728754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E263-4B6A-BE46-E7D5D3DDB154}"/>
                </c:ext>
              </c:extLst>
            </c:dLbl>
            <c:dLbl>
              <c:idx val="17"/>
              <c:layout>
                <c:manualLayout>
                  <c:x val="-1.0325842670745329E-2"/>
                  <c:y val="2.924844171441929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E263-4B6A-BE46-E7D5D3DDB154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E263-4B6A-BE46-E7D5D3DDB154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SmallMilletsGraphs!$B$7:$B$26</c:f>
              <c:numCache>
                <c:formatCode>0.00</c:formatCode>
                <c:ptCount val="20"/>
                <c:pt idx="0">
                  <c:v>28</c:v>
                </c:pt>
                <c:pt idx="1">
                  <c:v>22.7</c:v>
                </c:pt>
                <c:pt idx="2">
                  <c:v>5.44</c:v>
                </c:pt>
                <c:pt idx="3">
                  <c:v>2.77</c:v>
                </c:pt>
                <c:pt idx="4">
                  <c:v>112.8</c:v>
                </c:pt>
                <c:pt idx="5">
                  <c:v>38</c:v>
                </c:pt>
                <c:pt idx="6">
                  <c:v>4.6399999999999997</c:v>
                </c:pt>
                <c:pt idx="7">
                  <c:v>5.0999999999999996</c:v>
                </c:pt>
                <c:pt idx="8">
                  <c:v>24</c:v>
                </c:pt>
                <c:pt idx="9">
                  <c:v>227.7</c:v>
                </c:pt>
                <c:pt idx="10">
                  <c:v>57</c:v>
                </c:pt>
                <c:pt idx="11">
                  <c:v>2.81</c:v>
                </c:pt>
                <c:pt idx="12">
                  <c:v>8.67</c:v>
                </c:pt>
                <c:pt idx="13">
                  <c:v>19.32</c:v>
                </c:pt>
                <c:pt idx="14">
                  <c:v>13.65</c:v>
                </c:pt>
                <c:pt idx="15">
                  <c:v>2.96</c:v>
                </c:pt>
                <c:pt idx="16">
                  <c:v>32.42</c:v>
                </c:pt>
                <c:pt idx="17">
                  <c:v>8</c:v>
                </c:pt>
                <c:pt idx="18">
                  <c:v>64.5</c:v>
                </c:pt>
                <c:pt idx="19">
                  <c:v>1.546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E263-4B6A-BE46-E7D5D3DDB154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8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A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C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E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0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2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4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6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8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A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C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E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0-E263-4B6A-BE46-E7D5D3DDB154}"/>
              </c:ext>
            </c:extLst>
          </c:dPt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SmallMilletsGraphs!$C$7:$C$26</c:f>
              <c:numCache>
                <c:formatCode>0.00</c:formatCode>
                <c:ptCount val="20"/>
                <c:pt idx="0">
                  <c:v>20</c:v>
                </c:pt>
                <c:pt idx="1">
                  <c:v>26</c:v>
                </c:pt>
                <c:pt idx="2">
                  <c:v>5.34</c:v>
                </c:pt>
                <c:pt idx="3">
                  <c:v>2.61</c:v>
                </c:pt>
                <c:pt idx="4">
                  <c:v>119</c:v>
                </c:pt>
                <c:pt idx="5">
                  <c:v>31</c:v>
                </c:pt>
                <c:pt idx="6">
                  <c:v>4.43</c:v>
                </c:pt>
                <c:pt idx="7">
                  <c:v>5.55</c:v>
                </c:pt>
                <c:pt idx="8">
                  <c:v>23</c:v>
                </c:pt>
                <c:pt idx="9">
                  <c:v>123</c:v>
                </c:pt>
                <c:pt idx="10">
                  <c:v>81</c:v>
                </c:pt>
                <c:pt idx="11">
                  <c:v>2.88</c:v>
                </c:pt>
                <c:pt idx="12">
                  <c:v>8.68</c:v>
                </c:pt>
                <c:pt idx="13">
                  <c:v>20.78</c:v>
                </c:pt>
                <c:pt idx="14">
                  <c:v>13.85</c:v>
                </c:pt>
                <c:pt idx="15">
                  <c:v>2.96</c:v>
                </c:pt>
                <c:pt idx="16">
                  <c:v>27.65</c:v>
                </c:pt>
                <c:pt idx="17">
                  <c:v>7</c:v>
                </c:pt>
                <c:pt idx="18">
                  <c:v>62.99</c:v>
                </c:pt>
                <c:pt idx="19">
                  <c:v>1.62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1-E263-4B6A-BE46-E7D5D3DDB154}"/>
            </c:ext>
          </c:extLst>
        </c:ser>
        <c:ser>
          <c:idx val="2"/>
          <c:order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3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5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7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9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B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D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F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1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3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5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7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9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B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D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F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1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3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5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7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9-E263-4B6A-BE46-E7D5D3DDB154}"/>
              </c:ext>
            </c:extLst>
          </c:dPt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SmallMilletsGraphs!$D$7:$D$26</c:f>
              <c:numCache>
                <c:formatCode>0.00</c:formatCode>
                <c:ptCount val="20"/>
                <c:pt idx="0">
                  <c:v>51</c:v>
                </c:pt>
                <c:pt idx="1">
                  <c:v>27.5</c:v>
                </c:pt>
                <c:pt idx="2">
                  <c:v>6.6020000000000003</c:v>
                </c:pt>
                <c:pt idx="3">
                  <c:v>1.7689999999999999</c:v>
                </c:pt>
                <c:pt idx="4">
                  <c:v>94.8</c:v>
                </c:pt>
                <c:pt idx="5">
                  <c:v>18</c:v>
                </c:pt>
                <c:pt idx="6">
                  <c:v>4.1820000000000004</c:v>
                </c:pt>
                <c:pt idx="7">
                  <c:v>5.8879999999999999</c:v>
                </c:pt>
                <c:pt idx="8">
                  <c:v>28</c:v>
                </c:pt>
                <c:pt idx="9">
                  <c:v>180</c:v>
                </c:pt>
                <c:pt idx="10">
                  <c:v>76</c:v>
                </c:pt>
                <c:pt idx="11">
                  <c:v>2.9060000000000001</c:v>
                </c:pt>
                <c:pt idx="12">
                  <c:v>8.74</c:v>
                </c:pt>
                <c:pt idx="13">
                  <c:v>25.35</c:v>
                </c:pt>
                <c:pt idx="14">
                  <c:v>13.907</c:v>
                </c:pt>
                <c:pt idx="15">
                  <c:v>3.57</c:v>
                </c:pt>
                <c:pt idx="16">
                  <c:v>31.28</c:v>
                </c:pt>
                <c:pt idx="17">
                  <c:v>8</c:v>
                </c:pt>
                <c:pt idx="18">
                  <c:v>59.02</c:v>
                </c:pt>
                <c:pt idx="19">
                  <c:v>2.27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A-E263-4B6A-BE46-E7D5D3DDB154}"/>
            </c:ext>
          </c:extLst>
        </c:ser>
        <c:ser>
          <c:idx val="3"/>
          <c:order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C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E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0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2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4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6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8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A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C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E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0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2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4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6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8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A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C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E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0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2-E263-4B6A-BE46-E7D5D3DDB154}"/>
              </c:ext>
            </c:extLst>
          </c:dPt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SmallMilletsGraphs!$E$7:$E$26</c:f>
              <c:numCache>
                <c:formatCode>0.00</c:formatCode>
                <c:ptCount val="20"/>
                <c:pt idx="0">
                  <c:v>31</c:v>
                </c:pt>
                <c:pt idx="1">
                  <c:v>5.2809999999999997</c:v>
                </c:pt>
                <c:pt idx="2">
                  <c:v>4.7489999999999997</c:v>
                </c:pt>
                <c:pt idx="3">
                  <c:v>3.2010000000000001</c:v>
                </c:pt>
                <c:pt idx="4">
                  <c:v>89.2</c:v>
                </c:pt>
                <c:pt idx="5">
                  <c:v>22</c:v>
                </c:pt>
                <c:pt idx="6">
                  <c:v>4.9130000000000003</c:v>
                </c:pt>
                <c:pt idx="7">
                  <c:v>9.1029999999999998</c:v>
                </c:pt>
                <c:pt idx="8">
                  <c:v>21</c:v>
                </c:pt>
                <c:pt idx="9">
                  <c:v>184</c:v>
                </c:pt>
                <c:pt idx="10">
                  <c:v>83.7</c:v>
                </c:pt>
                <c:pt idx="11">
                  <c:v>2.94</c:v>
                </c:pt>
                <c:pt idx="12">
                  <c:v>10.030000000000001</c:v>
                </c:pt>
                <c:pt idx="13">
                  <c:v>27.41</c:v>
                </c:pt>
                <c:pt idx="14">
                  <c:v>14.670999999999999</c:v>
                </c:pt>
                <c:pt idx="15">
                  <c:v>6.65</c:v>
                </c:pt>
                <c:pt idx="16">
                  <c:v>23.55</c:v>
                </c:pt>
                <c:pt idx="17">
                  <c:v>9</c:v>
                </c:pt>
                <c:pt idx="18">
                  <c:v>63</c:v>
                </c:pt>
                <c:pt idx="19">
                  <c:v>2.347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A3-E263-4B6A-BE46-E7D5D3DDB154}"/>
            </c:ext>
          </c:extLst>
        </c:ser>
        <c:ser>
          <c:idx val="4"/>
          <c:order val="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5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7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9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B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D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F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1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3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5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7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9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B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D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F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1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3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5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7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9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B-E263-4B6A-BE46-E7D5D3DDB154}"/>
              </c:ext>
            </c:extLst>
          </c:dPt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SmallMilletsGraphs!$F$7:$F$26</c:f>
              <c:numCache>
                <c:formatCode>0.00</c:formatCode>
                <c:ptCount val="20"/>
                <c:pt idx="0">
                  <c:v>21</c:v>
                </c:pt>
                <c:pt idx="1">
                  <c:v>26.765000000000001</c:v>
                </c:pt>
                <c:pt idx="2">
                  <c:v>5.2329999999999997</c:v>
                </c:pt>
                <c:pt idx="3">
                  <c:v>4.4020000000000001</c:v>
                </c:pt>
                <c:pt idx="4">
                  <c:v>89.47</c:v>
                </c:pt>
                <c:pt idx="5">
                  <c:v>13</c:v>
                </c:pt>
                <c:pt idx="6">
                  <c:v>4.0979999999999999</c:v>
                </c:pt>
                <c:pt idx="7">
                  <c:v>6.19</c:v>
                </c:pt>
                <c:pt idx="8">
                  <c:v>34</c:v>
                </c:pt>
                <c:pt idx="9">
                  <c:v>148</c:v>
                </c:pt>
                <c:pt idx="10">
                  <c:v>42</c:v>
                </c:pt>
                <c:pt idx="11">
                  <c:v>2.9239999999999999</c:v>
                </c:pt>
                <c:pt idx="12">
                  <c:v>10.52</c:v>
                </c:pt>
                <c:pt idx="13">
                  <c:v>29.18</c:v>
                </c:pt>
                <c:pt idx="14">
                  <c:v>10.476000000000001</c:v>
                </c:pt>
                <c:pt idx="15">
                  <c:v>2.4689999999999999</c:v>
                </c:pt>
                <c:pt idx="16">
                  <c:v>25.26</c:v>
                </c:pt>
                <c:pt idx="17">
                  <c:v>9</c:v>
                </c:pt>
                <c:pt idx="18">
                  <c:v>59</c:v>
                </c:pt>
                <c:pt idx="19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CC-E263-4B6A-BE46-E7D5D3DDB154}"/>
            </c:ext>
          </c:extLst>
        </c:ser>
        <c:ser>
          <c:idx val="5"/>
          <c:order val="5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E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0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2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4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6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8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A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C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E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0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2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4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6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8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A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C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E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0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2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4-E263-4B6A-BE46-E7D5D3DDB154}"/>
              </c:ext>
            </c:extLst>
          </c:dPt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SmallMilletsGraphs!$G$7:$G$26</c:f>
              <c:numCache>
                <c:formatCode>0.00</c:formatCode>
                <c:ptCount val="20"/>
                <c:pt idx="0">
                  <c:v>22</c:v>
                </c:pt>
                <c:pt idx="1">
                  <c:v>23.83</c:v>
                </c:pt>
                <c:pt idx="2">
                  <c:v>3.34</c:v>
                </c:pt>
                <c:pt idx="3">
                  <c:v>2.09</c:v>
                </c:pt>
                <c:pt idx="4">
                  <c:v>25.1</c:v>
                </c:pt>
                <c:pt idx="5">
                  <c:v>41</c:v>
                </c:pt>
                <c:pt idx="6">
                  <c:v>3.18</c:v>
                </c:pt>
                <c:pt idx="7">
                  <c:v>2.41</c:v>
                </c:pt>
                <c:pt idx="8">
                  <c:v>13</c:v>
                </c:pt>
                <c:pt idx="9">
                  <c:v>114.53309999999999</c:v>
                </c:pt>
                <c:pt idx="10">
                  <c:v>29</c:v>
                </c:pt>
                <c:pt idx="11">
                  <c:v>2.4500000000000002</c:v>
                </c:pt>
                <c:pt idx="12">
                  <c:v>9.75</c:v>
                </c:pt>
                <c:pt idx="13">
                  <c:v>9.6999999999999993</c:v>
                </c:pt>
                <c:pt idx="14">
                  <c:v>4.51</c:v>
                </c:pt>
                <c:pt idx="15">
                  <c:v>2.97</c:v>
                </c:pt>
                <c:pt idx="16">
                  <c:v>35.18</c:v>
                </c:pt>
                <c:pt idx="17">
                  <c:v>6</c:v>
                </c:pt>
                <c:pt idx="18">
                  <c:v>78.099999999999994</c:v>
                </c:pt>
                <c:pt idx="19">
                  <c:v>1.5069999999999999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F5-E263-4B6A-BE46-E7D5D3DDB154}"/>
            </c:ext>
          </c:extLst>
        </c:ser>
        <c:ser>
          <c:idx val="6"/>
          <c:order val="6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7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9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B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D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F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01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03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05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07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09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0B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0D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0F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11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13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15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17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19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1B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1D-E263-4B6A-BE46-E7D5D3DDB154}"/>
              </c:ext>
            </c:extLst>
          </c:dPt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SmallMilletsGraphs!$H$7:$H$26</c:f>
              <c:numCache>
                <c:formatCode>0.00</c:formatCode>
                <c:ptCount val="20"/>
                <c:pt idx="0">
                  <c:v>14</c:v>
                </c:pt>
                <c:pt idx="1">
                  <c:v>27</c:v>
                </c:pt>
                <c:pt idx="2">
                  <c:v>3.22</c:v>
                </c:pt>
                <c:pt idx="3">
                  <c:v>1.98</c:v>
                </c:pt>
                <c:pt idx="4">
                  <c:v>27.6</c:v>
                </c:pt>
                <c:pt idx="5">
                  <c:v>30.8</c:v>
                </c:pt>
                <c:pt idx="6">
                  <c:v>3.03</c:v>
                </c:pt>
                <c:pt idx="7">
                  <c:v>2</c:v>
                </c:pt>
                <c:pt idx="8">
                  <c:v>12</c:v>
                </c:pt>
                <c:pt idx="9">
                  <c:v>72</c:v>
                </c:pt>
                <c:pt idx="10">
                  <c:v>36.9</c:v>
                </c:pt>
                <c:pt idx="11">
                  <c:v>2.65</c:v>
                </c:pt>
                <c:pt idx="12">
                  <c:v>9.74</c:v>
                </c:pt>
                <c:pt idx="13">
                  <c:v>10.45</c:v>
                </c:pt>
                <c:pt idx="14">
                  <c:v>5.24</c:v>
                </c:pt>
                <c:pt idx="15">
                  <c:v>2.97</c:v>
                </c:pt>
                <c:pt idx="16">
                  <c:v>34.92</c:v>
                </c:pt>
                <c:pt idx="17">
                  <c:v>5</c:v>
                </c:pt>
                <c:pt idx="18">
                  <c:v>82.55</c:v>
                </c:pt>
                <c:pt idx="19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11E-E263-4B6A-BE46-E7D5D3DDB154}"/>
            </c:ext>
          </c:extLst>
        </c:ser>
        <c:ser>
          <c:idx val="7"/>
          <c:order val="7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0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2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4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6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8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A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C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E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30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32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34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36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38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3A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3C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3E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40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42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44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46-E263-4B6A-BE46-E7D5D3DDB154}"/>
              </c:ext>
            </c:extLst>
          </c:dPt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SmallMilletsGraphs!$I$7:$I$26</c:f>
              <c:numCache>
                <c:formatCode>0.00</c:formatCode>
                <c:ptCount val="20"/>
                <c:pt idx="0">
                  <c:v>49</c:v>
                </c:pt>
                <c:pt idx="1">
                  <c:v>27.56</c:v>
                </c:pt>
                <c:pt idx="2">
                  <c:v>4.4470000000000001</c:v>
                </c:pt>
                <c:pt idx="3">
                  <c:v>1.3380000000000001</c:v>
                </c:pt>
                <c:pt idx="4">
                  <c:v>15</c:v>
                </c:pt>
                <c:pt idx="5">
                  <c:v>20</c:v>
                </c:pt>
                <c:pt idx="6">
                  <c:v>3.0459999999999998</c:v>
                </c:pt>
                <c:pt idx="7">
                  <c:v>2.3237000000000001</c:v>
                </c:pt>
                <c:pt idx="8">
                  <c:v>10</c:v>
                </c:pt>
                <c:pt idx="9">
                  <c:v>73.260000000000005</c:v>
                </c:pt>
                <c:pt idx="10">
                  <c:v>31</c:v>
                </c:pt>
                <c:pt idx="11">
                  <c:v>2.76</c:v>
                </c:pt>
                <c:pt idx="12">
                  <c:v>9.81</c:v>
                </c:pt>
                <c:pt idx="13">
                  <c:v>12.7</c:v>
                </c:pt>
                <c:pt idx="14">
                  <c:v>6.7</c:v>
                </c:pt>
                <c:pt idx="15">
                  <c:v>3.5</c:v>
                </c:pt>
                <c:pt idx="16">
                  <c:v>36.4</c:v>
                </c:pt>
                <c:pt idx="17">
                  <c:v>5</c:v>
                </c:pt>
                <c:pt idx="18">
                  <c:v>74.319999999999993</c:v>
                </c:pt>
                <c:pt idx="19">
                  <c:v>1.6640000000000001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147-E263-4B6A-BE46-E7D5D3DDB154}"/>
            </c:ext>
          </c:extLst>
        </c:ser>
        <c:ser>
          <c:idx val="8"/>
          <c:order val="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49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4B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4D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4F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51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53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55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57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59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5B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5D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5F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61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63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65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67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69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6B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6D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6F-E263-4B6A-BE46-E7D5D3DDB154}"/>
              </c:ext>
            </c:extLst>
          </c:dPt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SmallMilletsGraphs!$J$7:$J$26</c:f>
              <c:numCache>
                <c:formatCode>0.00</c:formatCode>
                <c:ptCount val="20"/>
                <c:pt idx="0">
                  <c:v>24</c:v>
                </c:pt>
                <c:pt idx="1">
                  <c:v>27.03</c:v>
                </c:pt>
                <c:pt idx="2">
                  <c:v>2.927</c:v>
                </c:pt>
                <c:pt idx="3">
                  <c:v>3.0949999999999998</c:v>
                </c:pt>
                <c:pt idx="4">
                  <c:v>25.4</c:v>
                </c:pt>
                <c:pt idx="5">
                  <c:v>28</c:v>
                </c:pt>
                <c:pt idx="6">
                  <c:v>3.8319999999999999</c:v>
                </c:pt>
                <c:pt idx="7">
                  <c:v>3.7639999999999998</c:v>
                </c:pt>
                <c:pt idx="8">
                  <c:v>7</c:v>
                </c:pt>
                <c:pt idx="9">
                  <c:v>113.02200000000001</c:v>
                </c:pt>
                <c:pt idx="10">
                  <c:v>44.733465000000002</c:v>
                </c:pt>
                <c:pt idx="11">
                  <c:v>2.81</c:v>
                </c:pt>
                <c:pt idx="12">
                  <c:v>11.13</c:v>
                </c:pt>
                <c:pt idx="13">
                  <c:v>13.84</c:v>
                </c:pt>
                <c:pt idx="14">
                  <c:v>10.194000000000001</c:v>
                </c:pt>
                <c:pt idx="15">
                  <c:v>6.71</c:v>
                </c:pt>
                <c:pt idx="16">
                  <c:v>21.22</c:v>
                </c:pt>
                <c:pt idx="17">
                  <c:v>5</c:v>
                </c:pt>
                <c:pt idx="18">
                  <c:v>85</c:v>
                </c:pt>
                <c:pt idx="19">
                  <c:v>1.9419999999999999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170-E263-4B6A-BE46-E7D5D3DDB154}"/>
            </c:ext>
          </c:extLst>
        </c:ser>
        <c:ser>
          <c:idx val="9"/>
          <c:order val="9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72-E263-4B6A-BE46-E7D5D3DDB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74-E263-4B6A-BE46-E7D5D3DDB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76-E263-4B6A-BE46-E7D5D3DDB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78-E263-4B6A-BE46-E7D5D3DDB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7A-E263-4B6A-BE46-E7D5D3DDB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7C-E263-4B6A-BE46-E7D5D3DDB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7E-E263-4B6A-BE46-E7D5D3DDB1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80-E263-4B6A-BE46-E7D5D3DDB1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82-E263-4B6A-BE46-E7D5D3DDB1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84-E263-4B6A-BE46-E7D5D3DDB1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86-E263-4B6A-BE46-E7D5D3DDB15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88-E263-4B6A-BE46-E7D5D3DDB15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8A-E263-4B6A-BE46-E7D5D3DDB15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8C-E263-4B6A-BE46-E7D5D3DDB15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8E-E263-4B6A-BE46-E7D5D3DDB15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90-E263-4B6A-BE46-E7D5D3DDB15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92-E263-4B6A-BE46-E7D5D3DDB15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94-E263-4B6A-BE46-E7D5D3DDB15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96-E263-4B6A-BE46-E7D5D3DDB15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98-E263-4B6A-BE46-E7D5D3DDB154}"/>
              </c:ext>
            </c:extLst>
          </c:dPt>
          <c:dLbls>
            <c:dLbl>
              <c:idx val="0"/>
              <c:layout>
                <c:manualLayout>
                  <c:x val="-1.0909090909090976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72-E263-4B6A-BE46-E7D5D3DDB154}"/>
                </c:ext>
              </c:extLst>
            </c:dLbl>
            <c:dLbl>
              <c:idx val="1"/>
              <c:layout>
                <c:manualLayout>
                  <c:x val="-2.9090909090909091E-2"/>
                  <c:y val="-4.57256461232604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74-E263-4B6A-BE46-E7D5D3DDB154}"/>
                </c:ext>
              </c:extLst>
            </c:dLbl>
            <c:dLbl>
              <c:idx val="3"/>
              <c:layout>
                <c:manualLayout>
                  <c:x val="8.9090909090909096E-2"/>
                  <c:y val="-1.590457256461232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78-E263-4B6A-BE46-E7D5D3DDB154}"/>
                </c:ext>
              </c:extLst>
            </c:dLbl>
            <c:dLbl>
              <c:idx val="5"/>
              <c:layout>
                <c:manualLayout>
                  <c:x val="1.8181818181818182E-3"/>
                  <c:y val="-2.584493041749506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7C-E263-4B6A-BE46-E7D5D3DDB154}"/>
                </c:ext>
              </c:extLst>
            </c:dLbl>
            <c:dLbl>
              <c:idx val="7"/>
              <c:layout>
                <c:manualLayout>
                  <c:x val="0"/>
                  <c:y val="5.957446808510638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80-E263-4B6A-BE46-E7D5D3DDB154}"/>
                </c:ext>
              </c:extLst>
            </c:dLbl>
            <c:dLbl>
              <c:idx val="8"/>
              <c:layout>
                <c:manualLayout>
                  <c:x val="0"/>
                  <c:y val="9.78723404255319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82-E263-4B6A-BE46-E7D5D3DDB154}"/>
                </c:ext>
              </c:extLst>
            </c:dLbl>
            <c:dLbl>
              <c:idx val="10"/>
              <c:layout>
                <c:manualLayout>
                  <c:x val="6.1938061938061957E-2"/>
                  <c:y val="9.148936170212765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86-E263-4B6A-BE46-E7D5D3DDB154}"/>
                </c:ext>
              </c:extLst>
            </c:dLbl>
            <c:dLbl>
              <c:idx val="11"/>
              <c:layout>
                <c:manualLayout>
                  <c:x val="2.7972027972027982E-2"/>
                  <c:y val="8.72340425531914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88-E263-4B6A-BE46-E7D5D3DDB154}"/>
                </c:ext>
              </c:extLst>
            </c:dLbl>
            <c:dLbl>
              <c:idx val="12"/>
              <c:layout>
                <c:manualLayout>
                  <c:x val="5.9940059940059845E-3"/>
                  <c:y val="4.680851063829771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8A-E263-4B6A-BE46-E7D5D3DDB154}"/>
                </c:ext>
              </c:extLst>
            </c:dLbl>
            <c:dLbl>
              <c:idx val="13"/>
              <c:layout>
                <c:manualLayout>
                  <c:x val="-9.9900099900099952E-3"/>
                  <c:y val="4.893617021276588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8C-E263-4B6A-BE46-E7D5D3DDB154}"/>
                </c:ext>
              </c:extLst>
            </c:dLbl>
            <c:dLbl>
              <c:idx val="14"/>
              <c:layout>
                <c:manualLayout>
                  <c:x val="5.994005994005994E-3"/>
                  <c:y val="4.042553191489353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8E-E263-4B6A-BE46-E7D5D3DDB154}"/>
                </c:ext>
              </c:extLst>
            </c:dLbl>
            <c:dLbl>
              <c:idx val="15"/>
              <c:layout>
                <c:manualLayout>
                  <c:x val="1.998001998001998E-3"/>
                  <c:y val="-2.97872340425532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90-E263-4B6A-BE46-E7D5D3DDB154}"/>
                </c:ext>
              </c:extLst>
            </c:dLbl>
            <c:dLbl>
              <c:idx val="19"/>
              <c:layout>
                <c:manualLayout>
                  <c:x val="-0.11818181818181818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98-E263-4B6A-BE46-E7D5D3DDB154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SmallMilletsGraphs!$A$7:$A$26</c:f>
              <c:strCache>
                <c:ptCount val="20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Madhya Pradesh</c:v>
                </c:pt>
                <c:pt idx="10">
                  <c:v>Maharashtra</c:v>
                </c:pt>
                <c:pt idx="11">
                  <c:v>Meghalaya</c:v>
                </c:pt>
                <c:pt idx="12">
                  <c:v>Nagaland</c:v>
                </c:pt>
                <c:pt idx="13">
                  <c:v>Odisha</c:v>
                </c:pt>
                <c:pt idx="14">
                  <c:v>Rajasthan </c:v>
                </c:pt>
                <c:pt idx="15">
                  <c:v>Sikkim  </c:v>
                </c:pt>
                <c:pt idx="16">
                  <c:v>Tamil Nadu</c:v>
                </c:pt>
                <c:pt idx="17">
                  <c:v>Uttar Pradesh</c:v>
                </c:pt>
                <c:pt idx="18">
                  <c:v>Uttarakhand</c:v>
                </c:pt>
                <c:pt idx="19">
                  <c:v>West Bengal</c:v>
                </c:pt>
              </c:strCache>
            </c:strRef>
          </c:cat>
          <c:val>
            <c:numRef>
              <c:f>SmallMilletsGraphs!$K$7:$K$26</c:f>
              <c:numCache>
                <c:formatCode>0.00</c:formatCode>
                <c:ptCount val="20"/>
                <c:pt idx="0">
                  <c:v>15.999999999999998</c:v>
                </c:pt>
                <c:pt idx="1">
                  <c:v>27.3003</c:v>
                </c:pt>
                <c:pt idx="2">
                  <c:v>3.0560719999999995</c:v>
                </c:pt>
                <c:pt idx="3">
                  <c:v>3.3103039999999999</c:v>
                </c:pt>
                <c:pt idx="4">
                  <c:v>21.129999999999995</c:v>
                </c:pt>
                <c:pt idx="5">
                  <c:v>15.73</c:v>
                </c:pt>
                <c:pt idx="6">
                  <c:v>3.3059999999999996</c:v>
                </c:pt>
                <c:pt idx="7">
                  <c:v>3.0764300000000002</c:v>
                </c:pt>
                <c:pt idx="8">
                  <c:v>26.01</c:v>
                </c:pt>
                <c:pt idx="9">
                  <c:v>144</c:v>
                </c:pt>
                <c:pt idx="10">
                  <c:v>20.832000000000001</c:v>
                </c:pt>
                <c:pt idx="11">
                  <c:v>2.7807240000000002</c:v>
                </c:pt>
                <c:pt idx="12">
                  <c:v>11.7</c:v>
                </c:pt>
                <c:pt idx="13">
                  <c:v>14.940160000000001</c:v>
                </c:pt>
                <c:pt idx="14">
                  <c:v>7.3436760000000003</c:v>
                </c:pt>
                <c:pt idx="15">
                  <c:v>2.5455389999999998</c:v>
                </c:pt>
                <c:pt idx="16">
                  <c:v>31.280000000000005</c:v>
                </c:pt>
                <c:pt idx="17">
                  <c:v>5.85</c:v>
                </c:pt>
                <c:pt idx="18">
                  <c:v>76</c:v>
                </c:pt>
                <c:pt idx="19">
                  <c:v>2.2000000000000006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199-E263-4B6A-BE46-E7D5D3DDB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C33-4409-BDBA-C5DC18B795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C33-4409-BDBA-C5DC18B795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C33-4409-BDBA-C5DC18B795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C33-4409-BDBA-C5DC18B795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C33-4409-BDBA-C5DC18B795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C33-4409-BDBA-C5DC18B7954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C33-4409-BDBA-C5DC18B7954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C33-4409-BDBA-C5DC18B7954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C33-4409-BDBA-C5DC18B7954C}"/>
              </c:ext>
            </c:extLst>
          </c:dPt>
          <c:dLbls>
            <c:dLbl>
              <c:idx val="3"/>
              <c:layout>
                <c:manualLayout>
                  <c:x val="-1.9753086419753086E-2"/>
                  <c:y val="0.1218583396801218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C33-4409-BDBA-C5DC18B7954C}"/>
                </c:ext>
              </c:extLst>
            </c:dLbl>
            <c:dLbl>
              <c:idx val="4"/>
              <c:layout>
                <c:manualLayout>
                  <c:x val="-8.3950617283950618E-2"/>
                  <c:y val="0.1492764661081492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C33-4409-BDBA-C5DC18B7954C}"/>
                </c:ext>
              </c:extLst>
            </c:dLbl>
            <c:dLbl>
              <c:idx val="5"/>
              <c:layout>
                <c:manualLayout>
                  <c:x val="-0.11851851851851852"/>
                  <c:y val="9.748667174409747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C33-4409-BDBA-C5DC18B7954C}"/>
                </c:ext>
              </c:extLst>
            </c:dLbl>
            <c:dLbl>
              <c:idx val="6"/>
              <c:layout>
                <c:manualLayout>
                  <c:x val="-0.13580246913580246"/>
                  <c:y val="-1.827875095201827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C33-4409-BDBA-C5DC18B7954C}"/>
                </c:ext>
              </c:extLst>
            </c:dLbl>
            <c:dLbl>
              <c:idx val="7"/>
              <c:layout>
                <c:manualLayout>
                  <c:x val="-4.6913580246913625E-2"/>
                  <c:y val="9.1393754760091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C33-4409-BDBA-C5DC18B7954C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'Sorghum(Jowar)'!$L$16:$L$24</c:f>
              <c:strCache>
                <c:ptCount val="9"/>
                <c:pt idx="0">
                  <c:v>Karnataka</c:v>
                </c:pt>
                <c:pt idx="1">
                  <c:v>Maharashtra</c:v>
                </c:pt>
                <c:pt idx="2">
                  <c:v>Tamil Nadu</c:v>
                </c:pt>
                <c:pt idx="3">
                  <c:v>Rajasthan</c:v>
                </c:pt>
                <c:pt idx="4">
                  <c:v>Andhra pradesh</c:v>
                </c:pt>
                <c:pt idx="5">
                  <c:v>Madhya Pradesh</c:v>
                </c:pt>
                <c:pt idx="6">
                  <c:v>Uttar Pradesh</c:v>
                </c:pt>
                <c:pt idx="7">
                  <c:v>Gujarat</c:v>
                </c:pt>
                <c:pt idx="8">
                  <c:v>Others</c:v>
                </c:pt>
              </c:strCache>
            </c:strRef>
          </c:cat>
          <c:val>
            <c:numRef>
              <c:f>'Sorghum(Jowar)'!$M$16:$M$24</c:f>
              <c:numCache>
                <c:formatCode>General</c:formatCode>
                <c:ptCount val="9"/>
                <c:pt idx="0">
                  <c:v>0.87</c:v>
                </c:pt>
                <c:pt idx="1">
                  <c:v>1.4</c:v>
                </c:pt>
                <c:pt idx="2">
                  <c:v>0.38</c:v>
                </c:pt>
                <c:pt idx="3">
                  <c:v>0.56000000000000005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0.15</c:v>
                </c:pt>
                <c:pt idx="7">
                  <c:v>0.08</c:v>
                </c:pt>
                <c:pt idx="8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C33-4409-BDBA-C5DC18B79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5F-447D-B0B1-1FD583A4B1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5F-447D-B0B1-1FD583A4B1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5F-447D-B0B1-1FD583A4B11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55F-447D-B0B1-1FD583A4B11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55F-447D-B0B1-1FD583A4B11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55F-447D-B0B1-1FD583A4B11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55F-447D-B0B1-1FD583A4B11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55F-447D-B0B1-1FD583A4B117}"/>
              </c:ext>
            </c:extLst>
          </c:dPt>
          <c:dLbls>
            <c:dLbl>
              <c:idx val="1"/>
              <c:layout>
                <c:manualLayout>
                  <c:x val="-2.4875621890547294E-3"/>
                  <c:y val="3.97857689364957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55F-447D-B0B1-1FD583A4B117}"/>
                </c:ext>
              </c:extLst>
            </c:dLbl>
            <c:dLbl>
              <c:idx val="2"/>
              <c:layout>
                <c:manualLayout>
                  <c:x val="-1.7412935323383085E-2"/>
                  <c:y val="0.1162968630451414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55F-447D-B0B1-1FD583A4B117}"/>
                </c:ext>
              </c:extLst>
            </c:dLbl>
            <c:dLbl>
              <c:idx val="3"/>
              <c:layout>
                <c:manualLayout>
                  <c:x val="-6.965174129353234E-2"/>
                  <c:y val="0.1438408569242539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55F-447D-B0B1-1FD583A4B117}"/>
                </c:ext>
              </c:extLst>
            </c:dLbl>
            <c:dLbl>
              <c:idx val="4"/>
              <c:layout>
                <c:manualLayout>
                  <c:x val="-8.7064676616915429E-2"/>
                  <c:y val="0.1438408569242540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55F-447D-B0B1-1FD583A4B117}"/>
                </c:ext>
              </c:extLst>
            </c:dLbl>
            <c:dLbl>
              <c:idx val="5"/>
              <c:layout>
                <c:manualLayout>
                  <c:x val="-9.9502487562189278E-3"/>
                  <c:y val="2.448355011476663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55F-447D-B0B1-1FD583A4B117}"/>
                </c:ext>
              </c:extLst>
            </c:dLbl>
            <c:dLbl>
              <c:idx val="7"/>
              <c:layout>
                <c:manualLayout>
                  <c:x val="0.19651741293532338"/>
                  <c:y val="2.4483550114766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55F-447D-B0B1-1FD583A4B11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'Pearl Millet (Bajra)'!$I$17:$I$24</c:f>
              <c:strCache>
                <c:ptCount val="8"/>
                <c:pt idx="0">
                  <c:v>Rajasthan</c:v>
                </c:pt>
                <c:pt idx="1">
                  <c:v>Uttar Pradesh</c:v>
                </c:pt>
                <c:pt idx="2">
                  <c:v>Haryana</c:v>
                </c:pt>
                <c:pt idx="3">
                  <c:v>Gujarat</c:v>
                </c:pt>
                <c:pt idx="4">
                  <c:v>Madhya Pradesh</c:v>
                </c:pt>
                <c:pt idx="5">
                  <c:v>Maharashtra</c:v>
                </c:pt>
                <c:pt idx="6">
                  <c:v>Karnataka</c:v>
                </c:pt>
                <c:pt idx="7">
                  <c:v>Others</c:v>
                </c:pt>
              </c:strCache>
            </c:strRef>
          </c:cat>
          <c:val>
            <c:numRef>
              <c:f>'Pearl Millet (Bajra)'!$J$17:$J$24</c:f>
              <c:numCache>
                <c:formatCode>General</c:formatCode>
                <c:ptCount val="8"/>
                <c:pt idx="0">
                  <c:v>4.18</c:v>
                </c:pt>
                <c:pt idx="1">
                  <c:v>0.88</c:v>
                </c:pt>
                <c:pt idx="2">
                  <c:v>0.42</c:v>
                </c:pt>
                <c:pt idx="3">
                  <c:v>0.4</c:v>
                </c:pt>
                <c:pt idx="4">
                  <c:v>0.26</c:v>
                </c:pt>
                <c:pt idx="5">
                  <c:v>0.5</c:v>
                </c:pt>
                <c:pt idx="6">
                  <c:v>0.19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55F-447D-B0B1-1FD583A4B1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20292598209679"/>
          <c:y val="0.10964191377244442"/>
          <c:w val="0.73947874941476355"/>
          <c:h val="0.8231439783696141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56-4F74-A800-FCA960D2AD2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56-4F74-A800-FCA960D2AD2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956-4F74-A800-FCA960D2AD2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956-4F74-A800-FCA960D2AD2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956-4F74-A800-FCA960D2AD2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956-4F74-A800-FCA960D2AD2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956-4F74-A800-FCA960D2AD2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956-4F74-A800-FCA960D2AD2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956-4F74-A800-FCA960D2AD2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956-4F74-A800-FCA960D2AD2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956-4F74-A800-FCA960D2AD2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5956-4F74-A800-FCA960D2AD2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5956-4F74-A800-FCA960D2AD2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5956-4F74-A800-FCA960D2AD22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5956-4F74-A800-FCA960D2AD22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5956-4F74-A800-FCA960D2AD22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5956-4F74-A800-FCA960D2AD22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5956-4F74-A800-FCA960D2AD22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5956-4F74-A800-FCA960D2AD22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5956-4F74-A800-FCA960D2AD22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5956-4F74-A800-FCA960D2AD22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5956-4F74-A800-FCA960D2AD22}"/>
              </c:ext>
            </c:extLst>
          </c:dPt>
          <c:dLbls>
            <c:dLbl>
              <c:idx val="1"/>
              <c:layout>
                <c:manualLayout>
                  <c:x val="5.2938053640337365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956-4F74-A800-FCA960D2AD22}"/>
                </c:ext>
              </c:extLst>
            </c:dLbl>
            <c:dLbl>
              <c:idx val="2"/>
              <c:layout>
                <c:manualLayout>
                  <c:x val="0.12493380659119617"/>
                  <c:y val="1.88568026286679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956-4F74-A800-FCA960D2AD22}"/>
                </c:ext>
              </c:extLst>
            </c:dLbl>
            <c:dLbl>
              <c:idx val="3"/>
              <c:layout>
                <c:manualLayout>
                  <c:x val="0.11222867371751521"/>
                  <c:y val="9.42840131433398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956-4F74-A800-FCA960D2AD22}"/>
                </c:ext>
              </c:extLst>
            </c:dLbl>
            <c:dLbl>
              <c:idx val="5"/>
              <c:layout>
                <c:manualLayout>
                  <c:x val="1.4822655019294306E-2"/>
                  <c:y val="-0.1390689193864263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956-4F74-A800-FCA960D2AD22}"/>
                </c:ext>
              </c:extLst>
            </c:dLbl>
            <c:dLbl>
              <c:idx val="6"/>
              <c:layout>
                <c:manualLayout>
                  <c:x val="0"/>
                  <c:y val="-3.77136052573359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956-4F74-A800-FCA960D2AD22}"/>
                </c:ext>
              </c:extLst>
            </c:dLbl>
            <c:dLbl>
              <c:idx val="7"/>
              <c:layout>
                <c:manualLayout>
                  <c:x val="0"/>
                  <c:y val="3.29994046001688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956-4F74-A800-FCA960D2AD22}"/>
                </c:ext>
              </c:extLst>
            </c:dLbl>
            <c:dLbl>
              <c:idx val="8"/>
              <c:layout>
                <c:manualLayout>
                  <c:x val="8.4700885824538236E-3"/>
                  <c:y val="3.29994046001688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956-4F74-A800-FCA960D2AD22}"/>
                </c:ext>
              </c:extLst>
            </c:dLbl>
            <c:dLbl>
              <c:idx val="9"/>
              <c:layout>
                <c:manualLayout>
                  <c:x val="-2.5410265747361934E-2"/>
                  <c:y val="5.18562072288369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956-4F74-A800-FCA960D2AD22}"/>
                </c:ext>
              </c:extLst>
            </c:dLbl>
            <c:dLbl>
              <c:idx val="11"/>
              <c:layout>
                <c:manualLayout>
                  <c:x val="3.3880354329815912E-2"/>
                  <c:y val="0.143783120043593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5956-4F74-A800-FCA960D2AD22}"/>
                </c:ext>
              </c:extLst>
            </c:dLbl>
            <c:dLbl>
              <c:idx val="12"/>
              <c:layout>
                <c:manualLayout>
                  <c:x val="1.2705132873680967E-2"/>
                  <c:y val="0.1319976184006758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5956-4F74-A800-FCA960D2AD22}"/>
                </c:ext>
              </c:extLst>
            </c:dLbl>
            <c:dLbl>
              <c:idx val="13"/>
              <c:layout>
                <c:manualLayout>
                  <c:x val="0"/>
                  <c:y val="6.12846085431709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5956-4F74-A800-FCA960D2AD22}"/>
                </c:ext>
              </c:extLst>
            </c:dLbl>
            <c:dLbl>
              <c:idx val="14"/>
              <c:layout>
                <c:manualLayout>
                  <c:x val="-1.2705132873680969E-2"/>
                  <c:y val="6.36417088717544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5956-4F74-A800-FCA960D2AD22}"/>
                </c:ext>
              </c:extLst>
            </c:dLbl>
            <c:dLbl>
              <c:idx val="15"/>
              <c:layout>
                <c:manualLayout>
                  <c:x val="1.4822655019294457E-2"/>
                  <c:y val="7.07130098575049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5956-4F74-A800-FCA960D2AD22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956-4F74-A800-FCA960D2AD22}"/>
                </c:ext>
              </c:extLst>
            </c:dLbl>
            <c:dLbl>
              <c:idx val="17"/>
              <c:layout>
                <c:manualLayout>
                  <c:x val="-2.1175221456134945E-3"/>
                  <c:y val="-1.88568026286679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5956-4F74-A800-FCA960D2AD22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5956-4F74-A800-FCA960D2AD22}"/>
                </c:ext>
              </c:extLst>
            </c:dLbl>
            <c:dLbl>
              <c:idx val="19"/>
              <c:layout>
                <c:manualLayout>
                  <c:x val="4.235044291226989E-3"/>
                  <c:y val="-1.649970230008449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5956-4F74-A800-FCA960D2AD22}"/>
                </c:ext>
              </c:extLst>
            </c:dLbl>
            <c:dLbl>
              <c:idx val="20"/>
              <c:layout>
                <c:manualLayout>
                  <c:x val="-0.10164106298944775"/>
                  <c:y val="-1.178550164291749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9-5956-4F74-A800-FCA960D2AD22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5956-4F74-A800-FCA960D2AD22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SmallMilletsGraphs!$A$38:$A$59</c:f>
              <c:strCache>
                <c:ptCount val="22"/>
                <c:pt idx="0">
                  <c:v>Andhra Pradesh</c:v>
                </c:pt>
                <c:pt idx="1">
                  <c:v>Arunachal Pradesh</c:v>
                </c:pt>
                <c:pt idx="2">
                  <c:v>Assam</c:v>
                </c:pt>
                <c:pt idx="3">
                  <c:v>Bihar</c:v>
                </c:pt>
                <c:pt idx="4">
                  <c:v>Chhattisgarh</c:v>
                </c:pt>
                <c:pt idx="5">
                  <c:v>Gujarat</c:v>
                </c:pt>
                <c:pt idx="6">
                  <c:v>Himachal Pradesh  </c:v>
                </c:pt>
                <c:pt idx="7">
                  <c:v>Jammu &amp; Kashmir  </c:v>
                </c:pt>
                <c:pt idx="8">
                  <c:v>Karnataka</c:v>
                </c:pt>
                <c:pt idx="9">
                  <c:v>Kerala</c:v>
                </c:pt>
                <c:pt idx="10">
                  <c:v>Madhya Pradesh</c:v>
                </c:pt>
                <c:pt idx="11">
                  <c:v>Maharashtra</c:v>
                </c:pt>
                <c:pt idx="12">
                  <c:v>Meghalaya</c:v>
                </c:pt>
                <c:pt idx="13">
                  <c:v>Nagaland</c:v>
                </c:pt>
                <c:pt idx="14">
                  <c:v>Odisha</c:v>
                </c:pt>
                <c:pt idx="15">
                  <c:v>Rajasthan </c:v>
                </c:pt>
                <c:pt idx="16">
                  <c:v>Sikkim  </c:v>
                </c:pt>
                <c:pt idx="17">
                  <c:v>Tamil Nadu</c:v>
                </c:pt>
                <c:pt idx="18">
                  <c:v>Tripura</c:v>
                </c:pt>
                <c:pt idx="19">
                  <c:v>Uttar Pradesh</c:v>
                </c:pt>
                <c:pt idx="20">
                  <c:v>Uttarakhand</c:v>
                </c:pt>
                <c:pt idx="21">
                  <c:v>West Bengal</c:v>
                </c:pt>
              </c:strCache>
            </c:strRef>
          </c:cat>
          <c:val>
            <c:numRef>
              <c:f>SmallMilletsGraphs!$B$38:$B$59</c:f>
              <c:numCache>
                <c:formatCode>0.00</c:formatCode>
                <c:ptCount val="22"/>
                <c:pt idx="0">
                  <c:v>21</c:v>
                </c:pt>
                <c:pt idx="1">
                  <c:v>26.765000000000001</c:v>
                </c:pt>
                <c:pt idx="2">
                  <c:v>5.2329999999999997</c:v>
                </c:pt>
                <c:pt idx="3">
                  <c:v>4.4020000000000001</c:v>
                </c:pt>
                <c:pt idx="4">
                  <c:v>89.47</c:v>
                </c:pt>
                <c:pt idx="5">
                  <c:v>13</c:v>
                </c:pt>
                <c:pt idx="6">
                  <c:v>4.0979999999999999</c:v>
                </c:pt>
                <c:pt idx="7">
                  <c:v>6.19</c:v>
                </c:pt>
                <c:pt idx="8">
                  <c:v>34</c:v>
                </c:pt>
                <c:pt idx="9">
                  <c:v>2.35E-2</c:v>
                </c:pt>
                <c:pt idx="10">
                  <c:v>148</c:v>
                </c:pt>
                <c:pt idx="11">
                  <c:v>42</c:v>
                </c:pt>
                <c:pt idx="12">
                  <c:v>2.9239999999999999</c:v>
                </c:pt>
                <c:pt idx="13">
                  <c:v>10.52</c:v>
                </c:pt>
                <c:pt idx="14">
                  <c:v>29.18</c:v>
                </c:pt>
                <c:pt idx="15">
                  <c:v>10.476000000000001</c:v>
                </c:pt>
                <c:pt idx="16">
                  <c:v>2.4689999999999999</c:v>
                </c:pt>
                <c:pt idx="17">
                  <c:v>25.26</c:v>
                </c:pt>
                <c:pt idx="18">
                  <c:v>0.49299999999999999</c:v>
                </c:pt>
                <c:pt idx="19">
                  <c:v>9</c:v>
                </c:pt>
                <c:pt idx="20">
                  <c:v>59</c:v>
                </c:pt>
                <c:pt idx="21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5956-4F74-A800-FCA960D2A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36-46FC-A892-49D1514B48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36-46FC-A892-49D1514B48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36-46FC-A892-49D1514B48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36-46FC-A892-49D1514B48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36-46FC-A892-49D1514B48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36-46FC-A892-49D1514B48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36-46FC-A892-49D1514B48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36-46FC-A892-49D1514B482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36-46FC-A892-49D1514B482E}"/>
              </c:ext>
            </c:extLst>
          </c:dPt>
          <c:dLbls>
            <c:dLbl>
              <c:idx val="0"/>
              <c:layout>
                <c:manualLayout>
                  <c:x val="3.0517705933582624E-2"/>
                  <c:y val="6.11423819328694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336-46FC-A892-49D1514B482E}"/>
                </c:ext>
              </c:extLst>
            </c:dLbl>
            <c:dLbl>
              <c:idx val="1"/>
              <c:layout>
                <c:manualLayout>
                  <c:x val="3.4877378209808713E-2"/>
                  <c:y val="0.1351568442726590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336-46FC-A892-49D1514B482E}"/>
                </c:ext>
              </c:extLst>
            </c:dLbl>
            <c:dLbl>
              <c:idx val="2"/>
              <c:layout>
                <c:manualLayout>
                  <c:x val="-5.6675739590939161E-2"/>
                  <c:y val="0.144810904577848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336-46FC-A892-49D1514B482E}"/>
                </c:ext>
              </c:extLst>
            </c:dLbl>
            <c:dLbl>
              <c:idx val="3"/>
              <c:layout>
                <c:manualLayout>
                  <c:x val="-0.11989098759621747"/>
                  <c:y val="0.115848723662279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336-46FC-A892-49D1514B482E}"/>
                </c:ext>
              </c:extLst>
            </c:dLbl>
            <c:dLbl>
              <c:idx val="4"/>
              <c:layout>
                <c:manualLayout>
                  <c:x val="-0.12480816403598061"/>
                  <c:y val="5.84890183413988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336-46FC-A892-49D1514B482E}"/>
                </c:ext>
              </c:extLst>
            </c:dLbl>
            <c:dLbl>
              <c:idx val="5"/>
              <c:layout>
                <c:manualLayout>
                  <c:x val="5.5242957851991403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336-46FC-A892-49D1514B482E}"/>
                </c:ext>
              </c:extLst>
            </c:dLbl>
            <c:dLbl>
              <c:idx val="6"/>
              <c:layout>
                <c:manualLayout>
                  <c:x val="-0.11253195117998253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336-46FC-A892-49D1514B482E}"/>
                </c:ext>
              </c:extLst>
            </c:dLbl>
            <c:dLbl>
              <c:idx val="7"/>
              <c:layout>
                <c:manualLayout>
                  <c:x val="0.1636828380799745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336-46FC-A892-49D1514B482E}"/>
                </c:ext>
              </c:extLst>
            </c:dLbl>
            <c:dLbl>
              <c:idx val="8"/>
              <c:layout>
                <c:manualLayout>
                  <c:x val="0.26803064735595827"/>
                  <c:y val="5.523962843354332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336-46FC-A892-49D1514B482E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FingerMikllet!$A$27:$A$35</c:f>
              <c:strCache>
                <c:ptCount val="9"/>
                <c:pt idx="0">
                  <c:v>Karnataka</c:v>
                </c:pt>
                <c:pt idx="1">
                  <c:v>Tamil Nadu</c:v>
                </c:pt>
                <c:pt idx="2">
                  <c:v>Uttarakhand</c:v>
                </c:pt>
                <c:pt idx="3">
                  <c:v>Maharashtra</c:v>
                </c:pt>
                <c:pt idx="4">
                  <c:v>Andhra Pradesh</c:v>
                </c:pt>
                <c:pt idx="5">
                  <c:v>Odisha</c:v>
                </c:pt>
                <c:pt idx="6">
                  <c:v>Jharkhand </c:v>
                </c:pt>
                <c:pt idx="7">
                  <c:v>West Bengal</c:v>
                </c:pt>
                <c:pt idx="8">
                  <c:v>Gujarat</c:v>
                </c:pt>
              </c:strCache>
            </c:strRef>
          </c:cat>
          <c:val>
            <c:numRef>
              <c:f>FingerMikllet!$B$27:$B$35</c:f>
              <c:numCache>
                <c:formatCode>0.00</c:formatCode>
                <c:ptCount val="9"/>
                <c:pt idx="0">
                  <c:v>1286.0340000000001</c:v>
                </c:pt>
                <c:pt idx="1">
                  <c:v>321.29813999999999</c:v>
                </c:pt>
                <c:pt idx="2">
                  <c:v>140.80099999999999</c:v>
                </c:pt>
                <c:pt idx="3">
                  <c:v>106.485</c:v>
                </c:pt>
                <c:pt idx="4">
                  <c:v>44.695</c:v>
                </c:pt>
                <c:pt idx="5">
                  <c:v>32.666530000000002</c:v>
                </c:pt>
                <c:pt idx="6">
                  <c:v>18.480636000000001</c:v>
                </c:pt>
                <c:pt idx="7">
                  <c:v>13.560000000000004</c:v>
                </c:pt>
                <c:pt idx="8">
                  <c:v>10.752000000000001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336-46FC-A892-49D1514B4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39469999781068"/>
          <c:y val="9.4188189015135787E-2"/>
          <c:w val="0.64209462638666914"/>
          <c:h val="0.8116236219697283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AF-455E-92F9-1FA6A23015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AF-455E-92F9-1FA6A23015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AF-455E-92F9-1FA6A23015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AF-455E-92F9-1FA6A23015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AF-455E-92F9-1FA6A23015E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7AF-455E-92F9-1FA6A23015E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7AF-455E-92F9-1FA6A23015E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7AF-455E-92F9-1FA6A23015E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7AF-455E-92F9-1FA6A23015E9}"/>
              </c:ext>
            </c:extLst>
          </c:dPt>
          <c:dLbls>
            <c:dLbl>
              <c:idx val="1"/>
              <c:layout>
                <c:manualLayout>
                  <c:x val="1.3896931094383324E-2"/>
                  <c:y val="0.102280580511402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7AF-455E-92F9-1FA6A23015E9}"/>
                </c:ext>
              </c:extLst>
            </c:dLbl>
            <c:dLbl>
              <c:idx val="2"/>
              <c:layout>
                <c:manualLayout>
                  <c:x val="0"/>
                  <c:y val="0.1520387007601934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7AF-455E-92F9-1FA6A23015E9}"/>
                </c:ext>
              </c:extLst>
            </c:dLbl>
            <c:dLbl>
              <c:idx val="3"/>
              <c:layout>
                <c:manualLayout>
                  <c:x val="-7.1800810654313846E-2"/>
                  <c:y val="0.1575673807878369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7AF-455E-92F9-1FA6A23015E9}"/>
                </c:ext>
              </c:extLst>
            </c:dLbl>
            <c:dLbl>
              <c:idx val="4"/>
              <c:layout>
                <c:manualLayout>
                  <c:x val="-0.14128546612623047"/>
                  <c:y val="0.1133379405666897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7AF-455E-92F9-1FA6A23015E9}"/>
                </c:ext>
              </c:extLst>
            </c:dLbl>
            <c:dLbl>
              <c:idx val="5"/>
              <c:layout>
                <c:manualLayout>
                  <c:x val="-9.959467284308049E-2"/>
                  <c:y val="2.142310635042081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7AF-455E-92F9-1FA6A23015E9}"/>
                </c:ext>
              </c:extLst>
            </c:dLbl>
            <c:dLbl>
              <c:idx val="7"/>
              <c:layout>
                <c:manualLayout>
                  <c:x val="0.10191082802547771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7AF-455E-92F9-1FA6A23015E9}"/>
                </c:ext>
              </c:extLst>
            </c:dLbl>
            <c:dLbl>
              <c:idx val="8"/>
              <c:layout>
                <c:manualLayout>
                  <c:x val="0.23393167342211921"/>
                  <c:y val="1.836266258607498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7AF-455E-92F9-1FA6A23015E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FMGraphs!$A$1:$A$9</c:f>
              <c:strCache>
                <c:ptCount val="9"/>
                <c:pt idx="0">
                  <c:v>Karnataka</c:v>
                </c:pt>
                <c:pt idx="1">
                  <c:v>Uttarakhand</c:v>
                </c:pt>
                <c:pt idx="2">
                  <c:v>Maharashtra</c:v>
                </c:pt>
                <c:pt idx="3">
                  <c:v>Tamil Nadu</c:v>
                </c:pt>
                <c:pt idx="4">
                  <c:v>Odisha</c:v>
                </c:pt>
                <c:pt idx="5">
                  <c:v>Andhra Pradesh</c:v>
                </c:pt>
                <c:pt idx="6">
                  <c:v>Jharkhand </c:v>
                </c:pt>
                <c:pt idx="7">
                  <c:v>Gujarat</c:v>
                </c:pt>
                <c:pt idx="8">
                  <c:v>West Bengal</c:v>
                </c:pt>
              </c:strCache>
            </c:strRef>
          </c:cat>
          <c:val>
            <c:numRef>
              <c:f>FMGraphs!$B$1:$B$9</c:f>
              <c:numCache>
                <c:formatCode>0.00</c:formatCode>
                <c:ptCount val="9"/>
                <c:pt idx="0">
                  <c:v>778</c:v>
                </c:pt>
                <c:pt idx="1">
                  <c:v>103</c:v>
                </c:pt>
                <c:pt idx="2">
                  <c:v>93</c:v>
                </c:pt>
                <c:pt idx="3">
                  <c:v>86.51</c:v>
                </c:pt>
                <c:pt idx="4">
                  <c:v>42.59</c:v>
                </c:pt>
                <c:pt idx="5">
                  <c:v>35</c:v>
                </c:pt>
                <c:pt idx="6">
                  <c:v>19.013000000000002</c:v>
                </c:pt>
                <c:pt idx="7">
                  <c:v>12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7AF-455E-92F9-1FA6A2301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'Pearl Millet (Bajra)'!$B$43</c:f>
              <c:strCache>
                <c:ptCount val="1"/>
                <c:pt idx="0">
                  <c:v>Rajasthan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'Pearl Millet (Bajra)'!$C$42:$H$42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'Pearl Millet (Bajra)'!$C$43:$H$43</c:f>
              <c:numCache>
                <c:formatCode>General</c:formatCode>
                <c:ptCount val="6"/>
                <c:pt idx="0">
                  <c:v>3.63</c:v>
                </c:pt>
                <c:pt idx="1">
                  <c:v>4.46</c:v>
                </c:pt>
                <c:pt idx="2">
                  <c:v>3.53</c:v>
                </c:pt>
                <c:pt idx="3">
                  <c:v>4.16</c:v>
                </c:pt>
                <c:pt idx="4">
                  <c:v>3.75</c:v>
                </c:pt>
                <c:pt idx="5">
                  <c:v>3.81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73-4D49-9F53-EAF7BDE78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3420815"/>
        <c:axId val="1813419567"/>
      </c:barChart>
      <c:catAx>
        <c:axId val="1813420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419567"/>
        <c:crosses val="autoZero"/>
        <c:auto val="1"/>
        <c:lblAlgn val="ctr"/>
        <c:lblOffset val="100"/>
        <c:noMultiLvlLbl val="0"/>
      </c:catAx>
      <c:valAx>
        <c:axId val="1813419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420815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408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934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548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67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355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120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26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778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706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997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1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D2DCB-D97B-4CF6-8DC3-8F91C139B8C8}" type="datetimeFigureOut">
              <a:rPr lang="en-IN" smtClean="0"/>
              <a:t>20-07-2020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0223A-3706-48CE-8E78-D432419CC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565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eands.dacnet.nic.in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ands.dacnet.nic.in/" TargetMode="Externa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1315" y="563968"/>
            <a:ext cx="504897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India Sorghum (</a:t>
            </a:r>
            <a:r>
              <a:rPr lang="en-US" sz="2000" b="1" dirty="0" err="1" smtClean="0"/>
              <a:t>Jowar</a:t>
            </a:r>
            <a:r>
              <a:rPr lang="en-US" sz="2000" b="1" dirty="0" smtClean="0"/>
              <a:t>) Production 2018-2019</a:t>
            </a:r>
            <a:endParaRPr lang="en-US" sz="2000" b="1" dirty="0"/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Major Sorghum </a:t>
            </a:r>
            <a:r>
              <a:rPr lang="en-US" dirty="0" smtClean="0"/>
              <a:t>Producing States (per cent)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614506"/>
              </p:ext>
            </p:extLst>
          </p:nvPr>
        </p:nvGraphicFramePr>
        <p:xfrm>
          <a:off x="7590675" y="1003984"/>
          <a:ext cx="3282931" cy="316960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73233">
                  <a:extLst>
                    <a:ext uri="{9D8B030D-6E8A-4147-A177-3AD203B41FA5}">
                      <a16:colId xmlns:a16="http://schemas.microsoft.com/office/drawing/2014/main" val="217079699"/>
                    </a:ext>
                  </a:extLst>
                </a:gridCol>
                <a:gridCol w="1809698">
                  <a:extLst>
                    <a:ext uri="{9D8B030D-6E8A-4147-A177-3AD203B41FA5}">
                      <a16:colId xmlns:a16="http://schemas.microsoft.com/office/drawing/2014/main" val="3516789663"/>
                    </a:ext>
                  </a:extLst>
                </a:gridCol>
              </a:tblGrid>
              <a:tr h="653777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State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Production</a:t>
                      </a:r>
                    </a:p>
                    <a:p>
                      <a:r>
                        <a:rPr lang="en-US" b="1" dirty="0" smtClean="0"/>
                        <a:t>(Million </a:t>
                      </a:r>
                      <a:r>
                        <a:rPr lang="en-US" b="1" dirty="0" err="1" smtClean="0"/>
                        <a:t>Tonnes</a:t>
                      </a:r>
                      <a:r>
                        <a:rPr lang="en-US" b="1" dirty="0" smtClean="0"/>
                        <a:t>)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725412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Karnataka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51268149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Maharashtra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9180086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Tamil Nadu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88309083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Rajasthan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0418916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Andhra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38072110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Madhya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10193424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Uttar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26348669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Gujarat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34061003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Others*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89564634"/>
                  </a:ext>
                </a:extLst>
              </a:tr>
              <a:tr h="221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4548536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531987" y="4523561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2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2668072"/>
              </p:ext>
            </p:extLst>
          </p:nvPr>
        </p:nvGraphicFramePr>
        <p:xfrm>
          <a:off x="485522" y="1569660"/>
          <a:ext cx="6676453" cy="4507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7561330" y="4173593"/>
            <a:ext cx="3312276" cy="355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*Bihar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Chhattisgarh, Haryana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Jammu &amp; Kashmir, Jharkhand</a:t>
            </a: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Kerala, 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Nagaland, Odisha, </a:t>
            </a: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Telangana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Tripura, West 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Bengal, D &amp; N Haveli, Delhi </a:t>
            </a:r>
          </a:p>
        </p:txBody>
      </p:sp>
    </p:spTree>
    <p:extLst>
      <p:ext uri="{BB962C8B-B14F-4D97-AF65-F5344CB8AC3E}">
        <p14:creationId xmlns:p14="http://schemas.microsoft.com/office/powerpoint/2010/main" val="204743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698846"/>
              </p:ext>
            </p:extLst>
          </p:nvPr>
        </p:nvGraphicFramePr>
        <p:xfrm>
          <a:off x="2394544" y="1698624"/>
          <a:ext cx="6495456" cy="4327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2903287" y="788797"/>
            <a:ext cx="5477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Rajasthan: Millet and Sorghum Production trend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(Million </a:t>
            </a:r>
            <a:r>
              <a:rPr lang="en-US" sz="2000" b="1" dirty="0" err="1" smtClean="0"/>
              <a:t>Tonnes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6386823" y="6025829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2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9471" y="813073"/>
            <a:ext cx="5477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Karnataka: Millet and Sorghum Production trend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(Million </a:t>
            </a:r>
            <a:r>
              <a:rPr lang="en-US" sz="2000" b="1" dirty="0" err="1" smtClean="0"/>
              <a:t>Tonnes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513407"/>
              </p:ext>
            </p:extLst>
          </p:nvPr>
        </p:nvGraphicFramePr>
        <p:xfrm>
          <a:off x="1869261" y="1720892"/>
          <a:ext cx="7137737" cy="4097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880285" y="6018107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8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501700"/>
              </p:ext>
            </p:extLst>
          </p:nvPr>
        </p:nvGraphicFramePr>
        <p:xfrm>
          <a:off x="2097409" y="1212694"/>
          <a:ext cx="7931628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899557" y="249018"/>
            <a:ext cx="5477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Karnataka: Millet and Sorghum Production Trend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(Million </a:t>
            </a:r>
            <a:r>
              <a:rPr lang="en-US" sz="2000" b="1" dirty="0" err="1" smtClean="0"/>
              <a:t>Tonnes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7255175" y="6275386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49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306092"/>
              </p:ext>
            </p:extLst>
          </p:nvPr>
        </p:nvGraphicFramePr>
        <p:xfrm>
          <a:off x="720192" y="1540921"/>
          <a:ext cx="5648240" cy="4550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872534"/>
              </p:ext>
            </p:extLst>
          </p:nvPr>
        </p:nvGraphicFramePr>
        <p:xfrm>
          <a:off x="7590675" y="1540921"/>
          <a:ext cx="3282931" cy="290572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73233">
                  <a:extLst>
                    <a:ext uri="{9D8B030D-6E8A-4147-A177-3AD203B41FA5}">
                      <a16:colId xmlns:a16="http://schemas.microsoft.com/office/drawing/2014/main" val="217079699"/>
                    </a:ext>
                  </a:extLst>
                </a:gridCol>
                <a:gridCol w="1809698">
                  <a:extLst>
                    <a:ext uri="{9D8B030D-6E8A-4147-A177-3AD203B41FA5}">
                      <a16:colId xmlns:a16="http://schemas.microsoft.com/office/drawing/2014/main" val="35167896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State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Production</a:t>
                      </a:r>
                    </a:p>
                    <a:p>
                      <a:r>
                        <a:rPr lang="en-US" b="1" dirty="0" smtClean="0"/>
                        <a:t>(Million </a:t>
                      </a:r>
                      <a:r>
                        <a:rPr lang="en-US" b="1" dirty="0" err="1" smtClean="0"/>
                        <a:t>Tonnes</a:t>
                      </a:r>
                      <a:r>
                        <a:rPr lang="en-US" b="1" dirty="0" smtClean="0"/>
                        <a:t>)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725412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Rajasthan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51268149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Uttar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9180086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Haryana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88309083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Gujarat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0418916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Madhya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38072110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Maharashtra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10193424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Karnataka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26348669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Others*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34061003"/>
                  </a:ext>
                </a:extLst>
              </a:tr>
              <a:tr h="251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8956463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94665" y="531076"/>
            <a:ext cx="560481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India Pearl Millet (</a:t>
            </a:r>
            <a:r>
              <a:rPr lang="en-US" sz="2000" b="1" dirty="0" err="1" smtClean="0"/>
              <a:t>Bajra</a:t>
            </a:r>
            <a:r>
              <a:rPr lang="en-US" sz="2000" b="1" dirty="0" smtClean="0"/>
              <a:t>) Production 2018-2019</a:t>
            </a:r>
            <a:endParaRPr lang="en-US" sz="2000" b="1" dirty="0"/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Millet Producing States (per cent)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08168" y="4929187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08168" y="4482992"/>
            <a:ext cx="34580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800" dirty="0" smtClean="0"/>
              <a:t>*Andhra </a:t>
            </a:r>
            <a:r>
              <a:rPr lang="en-IN" sz="800" dirty="0"/>
              <a:t>Pradesh, Bihar, Chhattisgarh, </a:t>
            </a:r>
            <a:r>
              <a:rPr lang="en-IN" sz="800" dirty="0" smtClean="0"/>
              <a:t> </a:t>
            </a:r>
            <a:r>
              <a:rPr lang="en-IN" sz="800" dirty="0"/>
              <a:t>Haryana, Himachal Pradesh, Jammu &amp; Kashmir, Jharkhand, </a:t>
            </a:r>
            <a:r>
              <a:rPr lang="en-IN" sz="800" dirty="0" smtClean="0"/>
              <a:t>Nagaland</a:t>
            </a:r>
            <a:r>
              <a:rPr lang="en-IN" sz="800" dirty="0"/>
              <a:t>, Odisha, Punjab, </a:t>
            </a:r>
            <a:r>
              <a:rPr lang="en-IN" sz="800" dirty="0" smtClean="0"/>
              <a:t>Tamil </a:t>
            </a:r>
            <a:r>
              <a:rPr lang="en-IN" sz="800" dirty="0"/>
              <a:t>Nadu, Telangana</a:t>
            </a:r>
            <a:r>
              <a:rPr lang="en-IN" sz="800" dirty="0" smtClean="0"/>
              <a:t>, </a:t>
            </a:r>
            <a:r>
              <a:rPr lang="en-IN" sz="800" dirty="0"/>
              <a:t>West Bengal, </a:t>
            </a:r>
            <a:r>
              <a:rPr lang="en-IN" sz="800" dirty="0" smtClean="0"/>
              <a:t>Puducherry, Delhi</a:t>
            </a:r>
            <a:r>
              <a:rPr lang="en-IN" sz="800" dirty="0"/>
              <a:t>, Daman &amp; Diu</a:t>
            </a:r>
          </a:p>
        </p:txBody>
      </p:sp>
    </p:spTree>
    <p:extLst>
      <p:ext uri="{BB962C8B-B14F-4D97-AF65-F5344CB8AC3E}">
        <p14:creationId xmlns:p14="http://schemas.microsoft.com/office/powerpoint/2010/main" val="388959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186893"/>
              </p:ext>
            </p:extLst>
          </p:nvPr>
        </p:nvGraphicFramePr>
        <p:xfrm>
          <a:off x="7785591" y="0"/>
          <a:ext cx="3970506" cy="6177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4467">
                  <a:extLst>
                    <a:ext uri="{9D8B030D-6E8A-4147-A177-3AD203B41FA5}">
                      <a16:colId xmlns:a16="http://schemas.microsoft.com/office/drawing/2014/main" val="3456972552"/>
                    </a:ext>
                  </a:extLst>
                </a:gridCol>
                <a:gridCol w="1586039">
                  <a:extLst>
                    <a:ext uri="{9D8B030D-6E8A-4147-A177-3AD203B41FA5}">
                      <a16:colId xmlns:a16="http://schemas.microsoft.com/office/drawing/2014/main" val="3718089507"/>
                    </a:ext>
                  </a:extLst>
                </a:gridCol>
              </a:tblGrid>
              <a:tr h="241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 </a:t>
                      </a:r>
                      <a:endParaRPr lang="en-IN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</a:rPr>
                        <a:t>State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 </a:t>
                      </a:r>
                      <a:r>
                        <a:rPr lang="en-IN" sz="1400" dirty="0" smtClean="0">
                          <a:effectLst/>
                        </a:rPr>
                        <a:t>Production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</a:rPr>
                        <a:t> (‘000  Tonnes)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80972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Madhya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2622381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Uttarakhand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33578395"/>
                  </a:ext>
                </a:extLst>
              </a:tr>
              <a:tr h="254796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Tamil Nadu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9810864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Arunachal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8002278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Karnataka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816921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Chhattisgarh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0178058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Maharashtra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4126717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Andhra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90836825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Gujarat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7479818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Odisha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7072444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Nagaland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418807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Rajasthan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305019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Uttar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855738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Bihar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6638330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Himachal Pradesh 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596189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Jammu &amp; Kashmir 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0722348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2098998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Meghalaya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59435147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Sikkim 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3855372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Bengal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43981495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Tripura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5973855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Puducherry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9780073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(All India)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438.99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7433391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141315" y="466863"/>
            <a:ext cx="504897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India Small Millet Production 2017-2018</a:t>
            </a:r>
            <a:endParaRPr lang="en-US" sz="2000" b="1" dirty="0"/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Small Millet Producing States (per cent)</a:t>
            </a:r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1603755"/>
              </p:ext>
            </p:extLst>
          </p:nvPr>
        </p:nvGraphicFramePr>
        <p:xfrm>
          <a:off x="113682" y="1082416"/>
          <a:ext cx="7379543" cy="5210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7676193" y="6226059"/>
            <a:ext cx="4079904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0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829489"/>
              </p:ext>
            </p:extLst>
          </p:nvPr>
        </p:nvGraphicFramePr>
        <p:xfrm>
          <a:off x="703173" y="1602223"/>
          <a:ext cx="6790398" cy="4582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606750"/>
              </p:ext>
            </p:extLst>
          </p:nvPr>
        </p:nvGraphicFramePr>
        <p:xfrm>
          <a:off x="7590675" y="1540922"/>
          <a:ext cx="3511598" cy="329367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5848">
                  <a:extLst>
                    <a:ext uri="{9D8B030D-6E8A-4147-A177-3AD203B41FA5}">
                      <a16:colId xmlns:a16="http://schemas.microsoft.com/office/drawing/2014/main" val="217079699"/>
                    </a:ext>
                  </a:extLst>
                </a:gridCol>
                <a:gridCol w="1935750">
                  <a:extLst>
                    <a:ext uri="{9D8B030D-6E8A-4147-A177-3AD203B41FA5}">
                      <a16:colId xmlns:a16="http://schemas.microsoft.com/office/drawing/2014/main" val="3516789663"/>
                    </a:ext>
                  </a:extLst>
                </a:gridCol>
              </a:tblGrid>
              <a:tr h="667694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State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Area</a:t>
                      </a:r>
                    </a:p>
                    <a:p>
                      <a:r>
                        <a:rPr lang="en-US" b="1" dirty="0" smtClean="0"/>
                        <a:t>(Million Hectares)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725412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Karnataka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51268149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Maharashtra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9180086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Rajasthan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0.56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88309083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Tamil Nadu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 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0418916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Andhra </a:t>
                      </a:r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Pradesh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38072110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Uttar Pradesh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10193424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Madhya </a:t>
                      </a:r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26348669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Gujarat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34061003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89564634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226533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384076" y="288838"/>
            <a:ext cx="547796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India Sorghum (</a:t>
            </a:r>
            <a:r>
              <a:rPr lang="en-US" sz="2000" b="1" dirty="0" err="1" smtClean="0"/>
              <a:t>Jowar</a:t>
            </a:r>
            <a:r>
              <a:rPr lang="en-US" sz="2000" b="1" dirty="0" smtClean="0"/>
              <a:t>) Area 2018-2019 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Sorghum </a:t>
            </a:r>
            <a:r>
              <a:rPr lang="en-US" sz="1400" dirty="0"/>
              <a:t>P</a:t>
            </a:r>
            <a:r>
              <a:rPr lang="en-US" dirty="0" smtClean="0"/>
              <a:t>roducing States (per cent)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493571" y="5203226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93571" y="4827774"/>
            <a:ext cx="3312276" cy="355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*Bihar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Chhattisgarh, Haryana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Jammu &amp; Kashmir, Jharkhand</a:t>
            </a: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Kerala, 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Nagaland, Odisha, </a:t>
            </a: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Telangana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Tripura, West </a:t>
            </a: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Bengal, D &amp; N Haveli, Delhi </a:t>
            </a:r>
          </a:p>
        </p:txBody>
      </p:sp>
    </p:spTree>
    <p:extLst>
      <p:ext uri="{BB962C8B-B14F-4D97-AF65-F5344CB8AC3E}">
        <p14:creationId xmlns:p14="http://schemas.microsoft.com/office/powerpoint/2010/main" val="224696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264298"/>
              </p:ext>
            </p:extLst>
          </p:nvPr>
        </p:nvGraphicFramePr>
        <p:xfrm>
          <a:off x="1231247" y="1317751"/>
          <a:ext cx="5105400" cy="414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509274"/>
              </p:ext>
            </p:extLst>
          </p:nvPr>
        </p:nvGraphicFramePr>
        <p:xfrm>
          <a:off x="7590675" y="1540922"/>
          <a:ext cx="3511598" cy="30310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5848">
                  <a:extLst>
                    <a:ext uri="{9D8B030D-6E8A-4147-A177-3AD203B41FA5}">
                      <a16:colId xmlns:a16="http://schemas.microsoft.com/office/drawing/2014/main" val="217079699"/>
                    </a:ext>
                  </a:extLst>
                </a:gridCol>
                <a:gridCol w="1935750">
                  <a:extLst>
                    <a:ext uri="{9D8B030D-6E8A-4147-A177-3AD203B41FA5}">
                      <a16:colId xmlns:a16="http://schemas.microsoft.com/office/drawing/2014/main" val="3516789663"/>
                    </a:ext>
                  </a:extLst>
                </a:gridCol>
              </a:tblGrid>
              <a:tr h="667694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State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Area</a:t>
                      </a:r>
                    </a:p>
                    <a:p>
                      <a:r>
                        <a:rPr lang="en-US" b="1" dirty="0" smtClean="0"/>
                        <a:t>(Million</a:t>
                      </a:r>
                      <a:r>
                        <a:rPr lang="en-US" b="1" baseline="0" dirty="0" smtClean="0"/>
                        <a:t> Hectares)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725412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Rajasthan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51268149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Uttar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9180086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Haryana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88309083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Gujarat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0418916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Madhya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38072110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Maharashtra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10193424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Karnataka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26348669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Others*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34061003"/>
                  </a:ext>
                </a:extLst>
              </a:tr>
              <a:tr h="262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8956463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84076" y="288838"/>
            <a:ext cx="547796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India Pearl Millet (</a:t>
            </a:r>
            <a:r>
              <a:rPr lang="en-US" sz="2000" b="1" dirty="0" err="1" smtClean="0"/>
              <a:t>Bajra</a:t>
            </a:r>
            <a:r>
              <a:rPr lang="en-US" sz="2000" b="1" dirty="0" smtClean="0"/>
              <a:t>) Area 2018-2019 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Millet </a:t>
            </a:r>
            <a:r>
              <a:rPr lang="en-US" sz="1400" dirty="0"/>
              <a:t>P</a:t>
            </a:r>
            <a:r>
              <a:rPr lang="en-US" dirty="0" smtClean="0"/>
              <a:t>roducing States (per cent)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34482" y="5030174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34482" y="4568509"/>
            <a:ext cx="34580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800" dirty="0" smtClean="0"/>
              <a:t>*Andhra </a:t>
            </a:r>
            <a:r>
              <a:rPr lang="en-IN" sz="800" dirty="0"/>
              <a:t>Pradesh, Bihar, Chhattisgarh, </a:t>
            </a:r>
            <a:r>
              <a:rPr lang="en-IN" sz="800" dirty="0" smtClean="0"/>
              <a:t> </a:t>
            </a:r>
            <a:r>
              <a:rPr lang="en-IN" sz="800" dirty="0"/>
              <a:t>Haryana, Himachal Pradesh, Jammu &amp; Kashmir, Jharkhand, </a:t>
            </a:r>
            <a:r>
              <a:rPr lang="en-IN" sz="800" dirty="0" smtClean="0"/>
              <a:t>Nagaland</a:t>
            </a:r>
            <a:r>
              <a:rPr lang="en-IN" sz="800" dirty="0"/>
              <a:t>, Odisha, Punjab, </a:t>
            </a:r>
            <a:r>
              <a:rPr lang="en-IN" sz="800" dirty="0" smtClean="0"/>
              <a:t>Tamil </a:t>
            </a:r>
            <a:r>
              <a:rPr lang="en-IN" sz="800" dirty="0"/>
              <a:t>Nadu, Telangana</a:t>
            </a:r>
            <a:r>
              <a:rPr lang="en-IN" sz="800" dirty="0" smtClean="0"/>
              <a:t>, </a:t>
            </a:r>
            <a:r>
              <a:rPr lang="en-IN" sz="800" dirty="0"/>
              <a:t>West Bengal, </a:t>
            </a:r>
            <a:r>
              <a:rPr lang="en-IN" sz="800" dirty="0" smtClean="0"/>
              <a:t>Puducherry, Delhi</a:t>
            </a:r>
            <a:r>
              <a:rPr lang="en-IN" sz="800" dirty="0"/>
              <a:t>, Daman &amp; Diu</a:t>
            </a:r>
          </a:p>
        </p:txBody>
      </p:sp>
    </p:spTree>
    <p:extLst>
      <p:ext uri="{BB962C8B-B14F-4D97-AF65-F5344CB8AC3E}">
        <p14:creationId xmlns:p14="http://schemas.microsoft.com/office/powerpoint/2010/main" val="360282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764506"/>
              </p:ext>
            </p:extLst>
          </p:nvPr>
        </p:nvGraphicFramePr>
        <p:xfrm>
          <a:off x="790981" y="807840"/>
          <a:ext cx="5997576" cy="5387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825914"/>
              </p:ext>
            </p:extLst>
          </p:nvPr>
        </p:nvGraphicFramePr>
        <p:xfrm>
          <a:off x="7708804" y="49775"/>
          <a:ext cx="3970506" cy="6238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4467">
                  <a:extLst>
                    <a:ext uri="{9D8B030D-6E8A-4147-A177-3AD203B41FA5}">
                      <a16:colId xmlns:a16="http://schemas.microsoft.com/office/drawing/2014/main" val="3456972552"/>
                    </a:ext>
                  </a:extLst>
                </a:gridCol>
                <a:gridCol w="1586039">
                  <a:extLst>
                    <a:ext uri="{9D8B030D-6E8A-4147-A177-3AD203B41FA5}">
                      <a16:colId xmlns:a16="http://schemas.microsoft.com/office/drawing/2014/main" val="3718089507"/>
                    </a:ext>
                  </a:extLst>
                </a:gridCol>
              </a:tblGrid>
              <a:tr h="241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endParaRPr lang="en-IN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</a:rPr>
                        <a:t>State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r>
                        <a:rPr lang="en-IN" sz="1600" dirty="0" err="1" smtClean="0">
                          <a:effectLst/>
                        </a:rPr>
                        <a:t>Areaa</a:t>
                      </a:r>
                      <a:endParaRPr lang="en-IN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</a:rPr>
                        <a:t> (‘000  Hectares)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80972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Madhya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2622381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Chhattisgarh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33578395"/>
                  </a:ext>
                </a:extLst>
              </a:tr>
              <a:tr h="254796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Uttarakhand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9810864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Maharashtra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8002278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Karnataka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816921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Odisha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0178058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Arunachal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4126717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Tamil Nadu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90836825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Andhra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7479818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Gujarat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7072444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Nagaland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418807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Rajasthan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305019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Uttar Pradesh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855738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Jammu &amp; Kashmir 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6638330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596189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Bihar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0722348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Himachal Pradesh 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2098998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Meghalaya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59435147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Bengal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3855372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Sikkim 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43981495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Tripura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5973855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Kerala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9780073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 India                       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546.20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477176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84076" y="288838"/>
            <a:ext cx="547796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India Small Millets Area 2017-2018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Small Millet </a:t>
            </a:r>
            <a:r>
              <a:rPr lang="en-US" sz="1400" dirty="0"/>
              <a:t>P</a:t>
            </a:r>
            <a:r>
              <a:rPr lang="en-US" dirty="0" smtClean="0"/>
              <a:t>roducing States (per cent)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97252" y="6370559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69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64012"/>
              </p:ext>
            </p:extLst>
          </p:nvPr>
        </p:nvGraphicFramePr>
        <p:xfrm>
          <a:off x="302608" y="1876071"/>
          <a:ext cx="7041842" cy="4623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578901" y="563968"/>
            <a:ext cx="561139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India Finger Millet (</a:t>
            </a:r>
            <a:r>
              <a:rPr lang="en-US" sz="2000" b="1" dirty="0" err="1" smtClean="0"/>
              <a:t>Ragi</a:t>
            </a:r>
            <a:r>
              <a:rPr lang="en-US" sz="2000" b="1" dirty="0" smtClean="0"/>
              <a:t>) Production 2017-2018</a:t>
            </a:r>
            <a:endParaRPr lang="en-US" sz="2000" b="1" dirty="0"/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Finger Millet Producing States (per cent)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47962"/>
              </p:ext>
            </p:extLst>
          </p:nvPr>
        </p:nvGraphicFramePr>
        <p:xfrm>
          <a:off x="7515876" y="563968"/>
          <a:ext cx="3970506" cy="4995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4467">
                  <a:extLst>
                    <a:ext uri="{9D8B030D-6E8A-4147-A177-3AD203B41FA5}">
                      <a16:colId xmlns:a16="http://schemas.microsoft.com/office/drawing/2014/main" val="3456972552"/>
                    </a:ext>
                  </a:extLst>
                </a:gridCol>
                <a:gridCol w="1586039">
                  <a:extLst>
                    <a:ext uri="{9D8B030D-6E8A-4147-A177-3AD203B41FA5}">
                      <a16:colId xmlns:a16="http://schemas.microsoft.com/office/drawing/2014/main" val="3718089507"/>
                    </a:ext>
                  </a:extLst>
                </a:gridCol>
              </a:tblGrid>
              <a:tr h="241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endParaRPr lang="en-IN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</a:rPr>
                        <a:t>State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r>
                        <a:rPr lang="en-IN" sz="1600" dirty="0" smtClean="0">
                          <a:effectLst/>
                        </a:rPr>
                        <a:t>Production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</a:rPr>
                        <a:t> (‘000  Tonnes)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80972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Karnataka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1286.03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2622381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Tamil Nadu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321.30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33578395"/>
                  </a:ext>
                </a:extLst>
              </a:tr>
              <a:tr h="254796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Uttarakhand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140.80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9810864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Maharashtra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106.49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8002278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Andhra Pradesh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44.70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8816921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Odisha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32.67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0178058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Jharkhand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18.48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04126717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 Bengal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13.56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90836825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Gujarat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10.75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7479818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Bihar                           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7072444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Himachal Pradesh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8418807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 &amp; N Haveli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3305019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Chhattisgarh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855738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Telangana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6638330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Nagaland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6596189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Puducherry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0722348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Kerala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098998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(All India)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1985.24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3855372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515876" y="5712942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63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371920"/>
              </p:ext>
            </p:extLst>
          </p:nvPr>
        </p:nvGraphicFramePr>
        <p:xfrm>
          <a:off x="808538" y="1775155"/>
          <a:ext cx="5572526" cy="4408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1035"/>
              </p:ext>
            </p:extLst>
          </p:nvPr>
        </p:nvGraphicFramePr>
        <p:xfrm>
          <a:off x="7360148" y="784268"/>
          <a:ext cx="3970506" cy="4995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4467">
                  <a:extLst>
                    <a:ext uri="{9D8B030D-6E8A-4147-A177-3AD203B41FA5}">
                      <a16:colId xmlns:a16="http://schemas.microsoft.com/office/drawing/2014/main" val="3456972552"/>
                    </a:ext>
                  </a:extLst>
                </a:gridCol>
                <a:gridCol w="1586039">
                  <a:extLst>
                    <a:ext uri="{9D8B030D-6E8A-4147-A177-3AD203B41FA5}">
                      <a16:colId xmlns:a16="http://schemas.microsoft.com/office/drawing/2014/main" val="3718089507"/>
                    </a:ext>
                  </a:extLst>
                </a:gridCol>
              </a:tblGrid>
              <a:tr h="241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endParaRPr lang="en-IN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</a:rPr>
                        <a:t>State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r>
                        <a:rPr lang="en-IN" sz="1600" dirty="0" err="1" smtClean="0">
                          <a:effectLst/>
                        </a:rPr>
                        <a:t>Areaa</a:t>
                      </a:r>
                      <a:endParaRPr lang="en-IN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</a:rPr>
                        <a:t> (‘000  Hectares)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80972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Karnataka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778.00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2622381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Uttarakhand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103.00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33578395"/>
                  </a:ext>
                </a:extLst>
              </a:tr>
              <a:tr h="254796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Maharashtra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9810864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Tamil Nadu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86.51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8002278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Odisha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42.59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8816921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Andhra Pradesh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0178058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Jharkhand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04126717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Gujarat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90836825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 Bengal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7479818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Chhattisgarh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70724442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Bihar                           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8418807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Himachal Pradesh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3305019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Telangana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8557384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 &amp; N Haveli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6638330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Nagaland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65961896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Kerala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07223489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Puducherry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0989981"/>
                  </a:ext>
                </a:extLst>
              </a:tr>
              <a:tr h="2417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All India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1194.25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5943514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69636" y="854582"/>
            <a:ext cx="547796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India Finger Millet (</a:t>
            </a:r>
            <a:r>
              <a:rPr lang="en-US" sz="2000" b="1" dirty="0" err="1" smtClean="0"/>
              <a:t>Ragi</a:t>
            </a:r>
            <a:r>
              <a:rPr lang="en-US" sz="2000" b="1" dirty="0" smtClean="0"/>
              <a:t>) Area 2017-2018</a:t>
            </a:r>
            <a:endParaRPr lang="en-US" sz="2000" b="1" dirty="0"/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Major Finger Millet </a:t>
            </a:r>
            <a:r>
              <a:rPr lang="en-US" sz="1400" dirty="0"/>
              <a:t>P</a:t>
            </a:r>
            <a:r>
              <a:rPr lang="en-US" dirty="0" smtClean="0"/>
              <a:t>roducing States (per cent)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60148" y="5939991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5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27581"/>
              </p:ext>
            </p:extLst>
          </p:nvPr>
        </p:nvGraphicFramePr>
        <p:xfrm>
          <a:off x="1780249" y="1765300"/>
          <a:ext cx="6879564" cy="4085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932588" y="903134"/>
            <a:ext cx="5477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Rajasthan: Pearl Millet (</a:t>
            </a:r>
            <a:r>
              <a:rPr lang="en-US" sz="2000" b="1" dirty="0" err="1" smtClean="0"/>
              <a:t>Bajra</a:t>
            </a:r>
            <a:r>
              <a:rPr lang="en-US" sz="2000" b="1" dirty="0" smtClean="0"/>
              <a:t>) Production </a:t>
            </a:r>
            <a:r>
              <a:rPr lang="en-US" sz="2000" b="1" dirty="0" smtClean="0"/>
              <a:t>Trend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(Million </a:t>
            </a:r>
            <a:r>
              <a:rPr lang="en-US" sz="2000" b="1" dirty="0" err="1" smtClean="0"/>
              <a:t>Tonnes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143503" y="6153697"/>
            <a:ext cx="3282931" cy="48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Agricultural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At a Glance,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2014, Government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India, Ministry of Agriculture,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Department </a:t>
            </a: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Agriculture &amp; Cooperation</a:t>
            </a:r>
            <a:endParaRPr lang="en-IN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Directorate of Economics &amp; </a:t>
            </a:r>
            <a:r>
              <a:rPr lang="en-IN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</a:t>
            </a:r>
            <a:r>
              <a:rPr lang="en-IN" sz="800" dirty="0" smtClean="0">
                <a:hlinkClick r:id="rId3"/>
              </a:rPr>
              <a:t>https://eands.dacnet.nic.in/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7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1076</Words>
  <Application>Microsoft Office PowerPoint</Application>
  <PresentationFormat>Widescreen</PresentationFormat>
  <Paragraphs>386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Prasad, Kanaka (ICRISAT-IN)</dc:creator>
  <cp:lastModifiedBy>Prasad, Kanaka (ICRISAT-IN)</cp:lastModifiedBy>
  <cp:revision>57</cp:revision>
  <dcterms:created xsi:type="dcterms:W3CDTF">2020-07-16T04:07:19Z</dcterms:created>
  <dcterms:modified xsi:type="dcterms:W3CDTF">2020-07-20T03:36:07Z</dcterms:modified>
</cp:coreProperties>
</file>